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374" r:id="rId3"/>
    <p:sldId id="407" r:id="rId4"/>
    <p:sldId id="334" r:id="rId5"/>
    <p:sldId id="317" r:id="rId6"/>
    <p:sldId id="316" r:id="rId7"/>
    <p:sldId id="448" r:id="rId8"/>
    <p:sldId id="449" r:id="rId10"/>
    <p:sldId id="491" r:id="rId11"/>
    <p:sldId id="492" r:id="rId12"/>
    <p:sldId id="493" r:id="rId13"/>
    <p:sldId id="542" r:id="rId14"/>
    <p:sldId id="543" r:id="rId15"/>
    <p:sldId id="494" r:id="rId16"/>
    <p:sldId id="495" r:id="rId17"/>
    <p:sldId id="496" r:id="rId18"/>
    <p:sldId id="497" r:id="rId19"/>
    <p:sldId id="498" r:id="rId20"/>
    <p:sldId id="499" r:id="rId21"/>
    <p:sldId id="500" r:id="rId22"/>
    <p:sldId id="593" r:id="rId23"/>
    <p:sldId id="503" r:id="rId24"/>
    <p:sldId id="502" r:id="rId25"/>
    <p:sldId id="504" r:id="rId26"/>
    <p:sldId id="505" r:id="rId27"/>
    <p:sldId id="507" r:id="rId28"/>
    <p:sldId id="508" r:id="rId29"/>
    <p:sldId id="509" r:id="rId30"/>
    <p:sldId id="590" r:id="rId31"/>
    <p:sldId id="591" r:id="rId32"/>
    <p:sldId id="592" r:id="rId33"/>
    <p:sldId id="631" r:id="rId34"/>
    <p:sldId id="501" r:id="rId35"/>
    <p:sldId id="510" r:id="rId36"/>
    <p:sldId id="258" r:id="rId37"/>
    <p:sldId id="322" r:id="rId38"/>
    <p:sldId id="401" r:id="rId39"/>
    <p:sldId id="402" r:id="rId40"/>
    <p:sldId id="403" r:id="rId41"/>
    <p:sldId id="404" r:id="rId42"/>
    <p:sldId id="405" r:id="rId43"/>
    <p:sldId id="406" r:id="rId44"/>
    <p:sldId id="392" r:id="rId45"/>
    <p:sldId id="341" r:id="rId46"/>
    <p:sldId id="380" r:id="rId47"/>
    <p:sldId id="393" r:id="rId48"/>
    <p:sldId id="259" r:id="rId49"/>
    <p:sldId id="394" r:id="rId50"/>
    <p:sldId id="383" r:id="rId51"/>
    <p:sldId id="384" r:id="rId52"/>
    <p:sldId id="325" r:id="rId53"/>
    <p:sldId id="386" r:id="rId54"/>
    <p:sldId id="396" r:id="rId55"/>
    <p:sldId id="397" r:id="rId56"/>
    <p:sldId id="410" r:id="rId57"/>
    <p:sldId id="411" r:id="rId58"/>
    <p:sldId id="412" r:id="rId59"/>
    <p:sldId id="398" r:id="rId60"/>
    <p:sldId id="280" r:id="rId61"/>
  </p:sldIdLst>
  <p:sldSz cx="12192000" cy="6858000"/>
  <p:notesSz cx="6858000" cy="9144000"/>
  <p:custDataLst>
    <p:tags r:id="rId65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CC00FF"/>
    <a:srgbClr val="009900"/>
    <a:srgbClr val="FFFF99"/>
    <a:srgbClr val="0066FF"/>
    <a:srgbClr val="0033CC"/>
    <a:srgbClr val="9900CC"/>
    <a:srgbClr val="CC0099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86" autoAdjust="0"/>
    <p:restoredTop sz="99835" autoAdjust="0"/>
  </p:normalViewPr>
  <p:slideViewPr>
    <p:cSldViewPr showGuides="1">
      <p:cViewPr varScale="1">
        <p:scale>
          <a:sx n="88" d="100"/>
          <a:sy n="88" d="100"/>
        </p:scale>
        <p:origin x="666" y="90"/>
      </p:cViewPr>
      <p:guideLst>
        <p:guide orient="horz" pos="2176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5" Type="http://schemas.openxmlformats.org/officeDocument/2006/relationships/tags" Target="tags/tag67.xml"/><Relationship Id="rId64" Type="http://schemas.openxmlformats.org/officeDocument/2006/relationships/tableStyles" Target="tableStyles.xml"/><Relationship Id="rId63" Type="http://schemas.openxmlformats.org/officeDocument/2006/relationships/viewProps" Target="viewProps.xml"/><Relationship Id="rId62" Type="http://schemas.openxmlformats.org/officeDocument/2006/relationships/presProps" Target="presProps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/>
            </a:lvl1pPr>
          </a:lstStyle>
          <a:p>
            <a:pPr>
              <a:defRPr/>
            </a:pPr>
            <a:fld id="{ECFC8B0C-C7AD-4BD1-A5AB-B0E8B41B21C7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b="0"/>
            </a:lvl1pPr>
          </a:lstStyle>
          <a:p>
            <a:fld id="{2CA4F598-217F-4D82-AEBF-86033D2B32DB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5DB284E-9259-45E3-934A-F5E409870A5A}" type="slidenum">
              <a:rPr lang="zh-CN" altLang="en-US" sz="1200"/>
            </a:fld>
            <a:endParaRPr lang="en-US" altLang="zh-CN" sz="12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00" name="Rectangle 3"/>
          <p:cNvSpPr>
            <a:spLocks noGrp="1" noRot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40E3B-F9C0-48B6-A129-4D327DD306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40E3B-F9C0-48B6-A129-4D327DD306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40E3B-F9C0-48B6-A129-4D327DD306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DEFC20-0A64-49CC-B24A-04677AD3CB7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circl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7B712F-C84C-42FD-9D97-F90457A429F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circl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1BF927-D134-427A-B7AA-0BAD49B7F94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circl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3393C8-5A67-45A1-BC37-45D10060B1F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circl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FC4D22-522A-4C50-A338-E7EAE355379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circl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237E59-71A1-4B80-8ECF-8D7BDEA6C9A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circl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EC336F-E944-4E70-8DE5-D4004BAA840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circl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14FAB9-D155-4D2E-91B1-FFB0A73F88F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circl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DCFE79-EDB4-44DA-957D-04D8E1956BA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circl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C88B12-A740-4D5C-BE9A-080A07D2707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circl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69487D-91A8-4A54-B086-5DB29B5C39A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circl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>
                <a:latin typeface="Arial" panose="020B0604020202020204" pitchFamily="34" charset="0"/>
              </a:defRPr>
            </a:lvl1pPr>
          </a:lstStyle>
          <a:p>
            <a:fld id="{11D7ACA4-FA57-41E5-A889-8A05263AD1D1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circl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png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jpeg"/><Relationship Id="rId1" Type="http://schemas.openxmlformats.org/officeDocument/2006/relationships/tags" Target="../tags/tag27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image" Target="../media/image14.jpeg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.png"/><Relationship Id="rId3" Type="http://schemas.openxmlformats.org/officeDocument/2006/relationships/image" Target="../media/image14.jpeg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7.png"/><Relationship Id="rId3" Type="http://schemas.openxmlformats.org/officeDocument/2006/relationships/image" Target="../media/image14.jpeg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tags" Target="../tags/tag41.xml"/><Relationship Id="rId3" Type="http://schemas.openxmlformats.org/officeDocument/2006/relationships/image" Target="../media/image14.jpeg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jpeg"/><Relationship Id="rId2" Type="http://schemas.openxmlformats.org/officeDocument/2006/relationships/image" Target="../media/image20.png"/><Relationship Id="rId1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50.xml"/><Relationship Id="rId8" Type="http://schemas.openxmlformats.org/officeDocument/2006/relationships/tags" Target="../tags/tag49.xml"/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42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tags" Target="../tags/tag54.xml"/><Relationship Id="rId7" Type="http://schemas.openxmlformats.org/officeDocument/2006/relationships/image" Target="../media/image24.png"/><Relationship Id="rId6" Type="http://schemas.openxmlformats.org/officeDocument/2006/relationships/tags" Target="../tags/tag53.xml"/><Relationship Id="rId5" Type="http://schemas.openxmlformats.org/officeDocument/2006/relationships/image" Target="../media/image23.png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image" Target="../media/image22.png"/><Relationship Id="rId13" Type="http://schemas.openxmlformats.org/officeDocument/2006/relationships/slideLayout" Target="../slideLayouts/slideLayout7.xml"/><Relationship Id="rId12" Type="http://schemas.openxmlformats.org/officeDocument/2006/relationships/themeOverride" Target="../theme/themeOverride1.xml"/><Relationship Id="rId11" Type="http://schemas.openxmlformats.org/officeDocument/2006/relationships/tags" Target="../tags/tag57.xml"/><Relationship Id="rId10" Type="http://schemas.openxmlformats.org/officeDocument/2006/relationships/tags" Target="../tags/tag56.xml"/><Relationship Id="rId1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1.jpeg"/><Relationship Id="rId6" Type="http://schemas.openxmlformats.org/officeDocument/2006/relationships/image" Target="../media/image28.png"/><Relationship Id="rId5" Type="http://schemas.microsoft.com/office/2007/relationships/media" Target="../media/media1.mp3"/><Relationship Id="rId4" Type="http://schemas.openxmlformats.org/officeDocument/2006/relationships/audio" Target="../media/media1.mp3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8.xml"/></Relationships>
</file>

<file path=ppt/slides/_rels/slide23.xml.rels><?xml version="1.0" encoding="UTF-8" standalone="yes"?>
<Relationships xmlns="http://schemas.openxmlformats.org/package/2006/relationships"><Relationship Id="rId9" Type="http://schemas.microsoft.com/office/2007/relationships/media" Target="../media/media2.mp3"/><Relationship Id="rId8" Type="http://schemas.openxmlformats.org/officeDocument/2006/relationships/audio" Target="../media/media2.mp3"/><Relationship Id="rId7" Type="http://schemas.openxmlformats.org/officeDocument/2006/relationships/image" Target="../media/image34.png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28.png"/><Relationship Id="rId1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microsoft.com/office/2007/relationships/media" Target="../media/media3.mp3"/><Relationship Id="rId3" Type="http://schemas.openxmlformats.org/officeDocument/2006/relationships/audio" Target="../media/media3.mp3"/><Relationship Id="rId2" Type="http://schemas.openxmlformats.org/officeDocument/2006/relationships/image" Target="../media/image35.png"/><Relationship Id="rId1" Type="http://schemas.openxmlformats.org/officeDocument/2006/relationships/image" Target="../media/image21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image" Target="../media/image36.jpe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tags" Target="../tags/tag59.xml"/><Relationship Id="rId3" Type="http://schemas.microsoft.com/office/2007/relationships/media" Target="../media/media4.mp3"/><Relationship Id="rId2" Type="http://schemas.openxmlformats.org/officeDocument/2006/relationships/audio" Target="../media/media4.mp3"/><Relationship Id="rId1" Type="http://schemas.openxmlformats.org/officeDocument/2006/relationships/image" Target="../media/image3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image" Target="../media/image36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8.png"/><Relationship Id="rId3" Type="http://schemas.microsoft.com/office/2007/relationships/media" Target="../media/media5.mp3"/><Relationship Id="rId2" Type="http://schemas.openxmlformats.org/officeDocument/2006/relationships/audio" Target="../media/media5.mp3"/><Relationship Id="rId1" Type="http://schemas.openxmlformats.org/officeDocument/2006/relationships/image" Target="../media/image21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9.jpe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0.jpe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4.xml"/><Relationship Id="rId4" Type="http://schemas.openxmlformats.org/officeDocument/2006/relationships/image" Target="../media/image28.png"/><Relationship Id="rId3" Type="http://schemas.microsoft.com/office/2007/relationships/media" Target="../media/media6.mp3"/><Relationship Id="rId2" Type="http://schemas.openxmlformats.org/officeDocument/2006/relationships/audio" Target="../media/media6.mp3"/><Relationship Id="rId1" Type="http://schemas.openxmlformats.org/officeDocument/2006/relationships/image" Target="../media/image19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19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5.xml"/><Relationship Id="rId1" Type="http://schemas.openxmlformats.org/officeDocument/2006/relationships/image" Target="../media/image19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19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image" Target="../media/image21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1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7.png"/><Relationship Id="rId1" Type="http://schemas.openxmlformats.org/officeDocument/2006/relationships/image" Target="../media/image36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1" Type="http://schemas.openxmlformats.org/officeDocument/2006/relationships/image" Target="../media/image48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1" Type="http://schemas.openxmlformats.org/officeDocument/2006/relationships/image" Target="../media/image50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4.xml"/><Relationship Id="rId6" Type="http://schemas.openxmlformats.org/officeDocument/2006/relationships/image" Target="../media/image11.jpeg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10.jpe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image" Target="../media/image11.jpeg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13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image" Target="../media/image12.jpe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image" Target="../media/image11.jpeg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2" name="Text Box 4"/>
          <p:cNvSpPr txBox="1">
            <a:spLocks noChangeArrowheads="1"/>
          </p:cNvSpPr>
          <p:nvPr/>
        </p:nvSpPr>
        <p:spPr bwMode="auto">
          <a:xfrm>
            <a:off x="444544" y="1340768"/>
            <a:ext cx="10729192" cy="4967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46405" indent="-44640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1437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cs typeface="Times New Roman" panose="02020603050405020304" pitchFamily="18" charset="0"/>
              </a:rPr>
              <a:t>To listen </a:t>
            </a:r>
            <a:r>
              <a:rPr lang="en-US" altLang="zh-CN" dirty="0">
                <a:cs typeface="Times New Roman" panose="02020603050405020304" pitchFamily="18" charset="0"/>
              </a:rPr>
              <a:t>for specific information about </a:t>
            </a:r>
            <a:r>
              <a:rPr lang="en-US" altLang="zh-CN" dirty="0" smtClean="0">
                <a:cs typeface="Times New Roman" panose="02020603050405020304" pitchFamily="18" charset="0"/>
              </a:rPr>
              <a:t>invitations(</a:t>
            </a:r>
            <a:r>
              <a:rPr lang="zh-CN" altLang="en-US" dirty="0">
                <a:cs typeface="Times New Roman" panose="02020603050405020304" pitchFamily="18" charset="0"/>
              </a:rPr>
              <a:t>邀请</a:t>
            </a:r>
            <a:r>
              <a:rPr lang="en-US" altLang="zh-CN" dirty="0" smtClean="0">
                <a:cs typeface="Times New Roman" panose="02020603050405020304" pitchFamily="18" charset="0"/>
              </a:rPr>
              <a:t>)</a:t>
            </a:r>
            <a:endParaRPr lang="en-US" altLang="zh-CN" dirty="0" smtClean="0">
              <a:cs typeface="Times New Roman" panose="02020603050405020304" pitchFamily="18" charset="0"/>
            </a:endParaRPr>
          </a:p>
          <a:p>
            <a:pPr marL="457200" indent="-457200" eaLnBrk="1" hangingPunct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cs typeface="Times New Roman" panose="02020603050405020304" pitchFamily="18" charset="0"/>
              </a:rPr>
              <a:t>To </a:t>
            </a:r>
            <a:r>
              <a:rPr lang="en-US" altLang="zh-CN" dirty="0">
                <a:cs typeface="Times New Roman" panose="02020603050405020304" pitchFamily="18" charset="0"/>
              </a:rPr>
              <a:t>learn to make, accept and decline invitations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10000"/>
              </a:lnSpc>
            </a:pPr>
            <a:r>
              <a:rPr lang="en-US" altLang="zh-CN" i="1" dirty="0">
                <a:solidFill>
                  <a:srgbClr val="FF33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i="1" dirty="0" smtClean="0">
                <a:solidFill>
                  <a:srgbClr val="FF3300"/>
                </a:solidFill>
                <a:cs typeface="Times New Roman" panose="02020603050405020304" pitchFamily="18" charset="0"/>
              </a:rPr>
              <a:t>    Can</a:t>
            </a:r>
            <a:r>
              <a:rPr lang="en-US" altLang="zh-CN" i="1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rgbClr val="0000FF"/>
                </a:solidFill>
                <a:cs typeface="Times New Roman" panose="02020603050405020304" pitchFamily="18" charset="0"/>
              </a:rPr>
              <a:t>you come to my party on…?</a:t>
            </a:r>
            <a:endParaRPr lang="en-US" altLang="zh-CN" i="1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10000"/>
              </a:lnSpc>
            </a:pPr>
            <a:r>
              <a:rPr lang="en-US" altLang="zh-CN" i="1" dirty="0">
                <a:solidFill>
                  <a:srgbClr val="0000FF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i="1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    Sure</a:t>
            </a:r>
            <a:r>
              <a:rPr lang="en-US" altLang="zh-CN" i="1" dirty="0">
                <a:solidFill>
                  <a:srgbClr val="0000FF"/>
                </a:solidFill>
                <a:cs typeface="Times New Roman" panose="02020603050405020304" pitchFamily="18" charset="0"/>
              </a:rPr>
              <a:t>, </a:t>
            </a:r>
            <a:r>
              <a:rPr lang="en-US" altLang="zh-CN" i="1" dirty="0">
                <a:solidFill>
                  <a:srgbClr val="FF3300"/>
                </a:solidFill>
                <a:cs typeface="Times New Roman" panose="02020603050405020304" pitchFamily="18" charset="0"/>
              </a:rPr>
              <a:t>I’d love to</a:t>
            </a:r>
            <a:r>
              <a:rPr lang="en-US" altLang="zh-CN" i="1" dirty="0">
                <a:solidFill>
                  <a:srgbClr val="0000FF"/>
                </a:solidFill>
                <a:cs typeface="Times New Roman" panose="02020603050405020304" pitchFamily="18" charset="0"/>
              </a:rPr>
              <a:t>.</a:t>
            </a:r>
            <a:endParaRPr lang="en-US" altLang="zh-CN" i="1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10000"/>
              </a:lnSpc>
            </a:pPr>
            <a:r>
              <a:rPr lang="en-US" altLang="zh-CN" i="1" dirty="0">
                <a:solidFill>
                  <a:srgbClr val="0000FF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i="1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    Sorry</a:t>
            </a:r>
            <a:r>
              <a:rPr lang="en-US" altLang="zh-CN" i="1" dirty="0">
                <a:solidFill>
                  <a:srgbClr val="0000FF"/>
                </a:solidFill>
                <a:cs typeface="Times New Roman" panose="02020603050405020304" pitchFamily="18" charset="0"/>
              </a:rPr>
              <a:t>, I </a:t>
            </a:r>
            <a:r>
              <a:rPr lang="en-US" altLang="zh-CN" i="1" dirty="0">
                <a:solidFill>
                  <a:srgbClr val="FF3300"/>
                </a:solidFill>
                <a:cs typeface="Times New Roman" panose="02020603050405020304" pitchFamily="18" charset="0"/>
              </a:rPr>
              <a:t>can’t</a:t>
            </a:r>
            <a:r>
              <a:rPr lang="en-US" altLang="zh-CN" i="1" dirty="0">
                <a:solidFill>
                  <a:srgbClr val="0000FF"/>
                </a:solidFill>
                <a:cs typeface="Times New Roman" panose="02020603050405020304" pitchFamily="18" charset="0"/>
              </a:rPr>
              <a:t>. I </a:t>
            </a:r>
            <a:r>
              <a:rPr lang="en-US" altLang="zh-CN" i="1" dirty="0">
                <a:solidFill>
                  <a:srgbClr val="FF3300"/>
                </a:solidFill>
                <a:cs typeface="Times New Roman" panose="02020603050405020304" pitchFamily="18" charset="0"/>
              </a:rPr>
              <a:t>have to/must</a:t>
            </a:r>
            <a:r>
              <a:rPr lang="en-US" altLang="zh-CN" i="1" dirty="0">
                <a:solidFill>
                  <a:srgbClr val="0000FF"/>
                </a:solidFill>
                <a:cs typeface="Times New Roman" panose="02020603050405020304" pitchFamily="18" charset="0"/>
              </a:rPr>
              <a:t>…</a:t>
            </a:r>
            <a:endParaRPr lang="en-US" altLang="zh-CN" i="1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marL="457200" indent="-457200" eaLnBrk="1" hangingPunct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cs typeface="Times New Roman" panose="02020603050405020304" pitchFamily="18" charset="0"/>
              </a:rPr>
              <a:t>To revise and learn the words and expressions: </a:t>
            </a:r>
            <a:r>
              <a:rPr lang="en-US" altLang="zh-CN" i="1" dirty="0">
                <a:solidFill>
                  <a:srgbClr val="0000FF"/>
                </a:solidFill>
                <a:cs typeface="Times New Roman" panose="02020603050405020304" pitchFamily="18" charset="0"/>
              </a:rPr>
              <a:t>prepare for an exam, have the flue, help one’s parents, meet one’s friends, go to the/ a doctor, available, another time, go bike riding, not …until, hang out, catch </a:t>
            </a:r>
            <a:endParaRPr lang="en-US" altLang="zh-CN" i="1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41" b="17147"/>
          <a:stretch>
            <a:fillRect/>
          </a:stretch>
        </p:blipFill>
        <p:spPr>
          <a:xfrm>
            <a:off x="2999656" y="188640"/>
            <a:ext cx="5618967" cy="9361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1" name="Text Box 3"/>
          <p:cNvSpPr txBox="1">
            <a:spLocks noChangeArrowheads="1"/>
          </p:cNvSpPr>
          <p:nvPr/>
        </p:nvSpPr>
        <p:spPr bwMode="auto">
          <a:xfrm>
            <a:off x="683895" y="548640"/>
            <a:ext cx="1081849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sz="3200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Sun Ning:</a:t>
            </a:r>
            <a:r>
              <a:rPr lang="en-US" altLang="zh-CN" sz="3200" dirty="0" smtClean="0">
                <a:ea typeface="华文琥珀" panose="020108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Can </a:t>
            </a:r>
            <a:r>
              <a:rPr lang="en-US" altLang="zh-CN" sz="3200" dirty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you</a:t>
            </a:r>
            <a:r>
              <a:rPr lang="en-US" altLang="zh-CN" sz="3200" dirty="0">
                <a:solidFill>
                  <a:schemeClr val="tx1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 come to my party on Saturday afterday?</a:t>
            </a:r>
            <a:endParaRPr lang="en-US" altLang="zh-CN" sz="3200" dirty="0">
              <a:solidFill>
                <a:schemeClr val="tx1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Rectangle 1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423795" y="11430"/>
            <a:ext cx="669734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chemeClr val="tx1"/>
                </a:solidFill>
              </a:rPr>
              <a:t>How to </a:t>
            </a:r>
            <a:r>
              <a:rPr lang="en-US" altLang="zh-CN" sz="3200" u="sng" dirty="0">
                <a:solidFill>
                  <a:schemeClr val="tx1"/>
                </a:solidFill>
              </a:rPr>
              <a:t>refuse the invitation</a:t>
            </a:r>
            <a:r>
              <a:rPr lang="en-US" altLang="zh-CN" sz="3200" dirty="0">
                <a:solidFill>
                  <a:schemeClr val="tx1"/>
                </a:solidFill>
              </a:rPr>
              <a:t> politely?</a:t>
            </a:r>
            <a:r>
              <a:rPr lang="en-US" altLang="zh-CN" sz="3200" dirty="0">
                <a:solidFill>
                  <a:srgbClr val="FF0000"/>
                </a:solidFill>
              </a:rPr>
              <a:t> 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11" name="AutoShape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048115" y="118745"/>
            <a:ext cx="560705" cy="574675"/>
          </a:xfrm>
          <a:prstGeom prst="smileyFace">
            <a:avLst>
              <a:gd name="adj" fmla="val -4653"/>
            </a:avLst>
          </a:prstGeom>
          <a:solidFill>
            <a:schemeClr val="accent1"/>
          </a:solidFill>
          <a:ln w="571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" y="1341120"/>
            <a:ext cx="3427730" cy="29121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72355" y="1917065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33400" indent="-533400">
              <a:lnSpc>
                <a:spcPct val="120000"/>
              </a:lnSpc>
            </a:pPr>
            <a:r>
              <a:rPr lang="en-US" altLang="zh-CN" sz="40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Sorry, I ca</a:t>
            </a:r>
            <a:r>
              <a:rPr lang="en-US" altLang="zh-CN" sz="4000" u="sng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n’t</a:t>
            </a:r>
            <a:r>
              <a:rPr lang="en-US" altLang="zh-CN" sz="40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.</a:t>
            </a:r>
            <a:endParaRPr lang="en-US" altLang="zh-CN" sz="4000" dirty="0" smtClean="0">
              <a:solidFill>
                <a:srgbClr val="FF0000"/>
              </a:solidFill>
              <a:ea typeface="华文琥珀" panose="020108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微信图片_2023121215045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95960" y="260985"/>
            <a:ext cx="10556240" cy="1832610"/>
          </a:xfrm>
          <a:prstGeom prst="rect">
            <a:avLst/>
          </a:prstGeom>
        </p:spPr>
      </p:pic>
      <p:sp>
        <p:nvSpPr>
          <p:cNvPr id="206853" name="Text Box 5"/>
          <p:cNvSpPr txBox="1">
            <a:spLocks noChangeArrowheads="1"/>
          </p:cNvSpPr>
          <p:nvPr/>
        </p:nvSpPr>
        <p:spPr bwMode="auto">
          <a:xfrm>
            <a:off x="1085850" y="2132965"/>
            <a:ext cx="10888980" cy="4448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4000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prepare for                               </a:t>
            </a:r>
            <a:r>
              <a:rPr lang="zh-CN" altLang="en-US" sz="4000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4000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......</a:t>
            </a:r>
            <a:r>
              <a:rPr lang="zh-CN" altLang="en-US" sz="4000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做准备</a:t>
            </a:r>
            <a:endParaRPr lang="en-US" altLang="zh-CN" sz="4000" dirty="0" smtClean="0">
              <a:solidFill>
                <a:srgbClr val="0000FF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4000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exam                                         n. </a:t>
            </a:r>
            <a:r>
              <a:rPr lang="zh-CN" altLang="en-US" sz="4000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考试</a:t>
            </a:r>
            <a:endParaRPr lang="en-US" altLang="zh-CN" sz="4000" dirty="0" smtClean="0">
              <a:solidFill>
                <a:srgbClr val="0000FF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4000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prepare for an exam               </a:t>
            </a:r>
            <a:r>
              <a:rPr lang="zh-CN" altLang="zh-CN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为考试</a:t>
            </a:r>
            <a:r>
              <a:rPr lang="zh-CN" altLang="en-US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做准备</a:t>
            </a:r>
            <a:r>
              <a:rPr lang="en-US" altLang="zh-CN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4000" dirty="0" smtClean="0">
              <a:solidFill>
                <a:srgbClr val="0000FF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4000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go to the/a doctor                    </a:t>
            </a:r>
            <a:r>
              <a:rPr lang="zh-CN" altLang="en-US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去看医生</a:t>
            </a:r>
            <a:endParaRPr lang="zh-CN" altLang="en-US" dirty="0" smtClean="0">
              <a:solidFill>
                <a:srgbClr val="0000FF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flu                                                    n. </a:t>
            </a:r>
            <a:r>
              <a:rPr lang="zh-CN" altLang="en-US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流行性感冒</a:t>
            </a:r>
            <a:endParaRPr lang="en-US" altLang="zh-CN" sz="4000" dirty="0" smtClean="0">
              <a:solidFill>
                <a:srgbClr val="0000FF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4000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have the flu                              </a:t>
            </a:r>
            <a:r>
              <a:rPr lang="zh-CN" altLang="en-US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得了流行性感冒</a:t>
            </a:r>
            <a:r>
              <a:rPr lang="en-US" altLang="zh-CN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流感</a:t>
            </a:r>
            <a:endParaRPr lang="zh-CN" altLang="en-US" dirty="0" smtClean="0">
              <a:solidFill>
                <a:srgbClr val="0000FF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85850" y="3429000"/>
            <a:ext cx="1356360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33400" indent="-533400">
              <a:lnSpc>
                <a:spcPct val="120000"/>
              </a:lnSpc>
            </a:pPr>
            <a:r>
              <a:rPr lang="zh-CN" altLang="en-US" sz="2400" dirty="0" smtClean="0">
                <a:cs typeface="Times New Roman" panose="02020603050405020304" pitchFamily="18" charset="0"/>
              </a:rPr>
              <a:t>[ɪɡˈzæm]</a:t>
            </a:r>
            <a:endParaRPr lang="zh-CN" altLang="en-US" sz="2400" dirty="0" smtClean="0"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56005" y="5511165"/>
            <a:ext cx="882650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33400" indent="-533400">
              <a:lnSpc>
                <a:spcPct val="120000"/>
              </a:lnSpc>
            </a:pPr>
            <a:r>
              <a:rPr lang="zh-CN" altLang="en-US" sz="2400" dirty="0" smtClean="0">
                <a:cs typeface="Times New Roman" panose="02020603050405020304" pitchFamily="18" charset="0"/>
              </a:rPr>
              <a:t>[fluː]</a:t>
            </a:r>
            <a:endParaRPr lang="zh-CN" altLang="en-US" sz="2400" dirty="0" smtClean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1" name="Text Box 3"/>
          <p:cNvSpPr txBox="1">
            <a:spLocks noChangeArrowheads="1"/>
          </p:cNvSpPr>
          <p:nvPr/>
        </p:nvSpPr>
        <p:spPr bwMode="auto">
          <a:xfrm>
            <a:off x="683895" y="548640"/>
            <a:ext cx="1081849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sz="3200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Sun Ning:</a:t>
            </a:r>
            <a:r>
              <a:rPr lang="en-US" altLang="zh-CN" sz="3200" dirty="0" smtClean="0">
                <a:ea typeface="华文琥珀" panose="020108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Can </a:t>
            </a:r>
            <a:r>
              <a:rPr lang="en-US" altLang="zh-CN" sz="3200" dirty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you</a:t>
            </a:r>
            <a:r>
              <a:rPr lang="en-US" altLang="zh-CN" sz="3200" dirty="0">
                <a:solidFill>
                  <a:schemeClr val="tx1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 come to my party on Saturday afterday?</a:t>
            </a:r>
            <a:endParaRPr lang="en-US" altLang="zh-CN" sz="3200" dirty="0">
              <a:solidFill>
                <a:schemeClr val="tx1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6853" name="Text Box 5"/>
          <p:cNvSpPr txBox="1">
            <a:spLocks noChangeArrowheads="1"/>
          </p:cNvSpPr>
          <p:nvPr/>
        </p:nvSpPr>
        <p:spPr bwMode="auto">
          <a:xfrm>
            <a:off x="4799965" y="1988820"/>
            <a:ext cx="701548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40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4000" dirty="0" smtClean="0">
              <a:solidFill>
                <a:srgbClr val="FF0000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40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I must </a:t>
            </a:r>
            <a:r>
              <a:rPr lang="en-US" altLang="zh-CN" sz="4000" dirty="0" smtClean="0">
                <a:solidFill>
                  <a:schemeClr val="tx2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prepare for an exam. </a:t>
            </a:r>
            <a:endParaRPr lang="en-US" altLang="zh-CN" sz="4000" dirty="0" smtClean="0">
              <a:solidFill>
                <a:schemeClr val="tx2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Rectangle 1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423795" y="11430"/>
            <a:ext cx="669734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chemeClr val="tx1"/>
                </a:solidFill>
              </a:rPr>
              <a:t>How to </a:t>
            </a:r>
            <a:r>
              <a:rPr lang="en-US" altLang="zh-CN" sz="3200" u="sng" dirty="0">
                <a:solidFill>
                  <a:schemeClr val="tx1"/>
                </a:solidFill>
              </a:rPr>
              <a:t>refuse the invitation</a:t>
            </a:r>
            <a:r>
              <a:rPr lang="en-US" altLang="zh-CN" sz="3200" dirty="0">
                <a:solidFill>
                  <a:schemeClr val="tx1"/>
                </a:solidFill>
              </a:rPr>
              <a:t> politely?</a:t>
            </a:r>
            <a:r>
              <a:rPr lang="en-US" altLang="zh-CN" sz="3200" dirty="0">
                <a:solidFill>
                  <a:srgbClr val="FF0000"/>
                </a:solidFill>
              </a:rPr>
              <a:t> 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11" name="AutoShape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048115" y="118745"/>
            <a:ext cx="560705" cy="574675"/>
          </a:xfrm>
          <a:prstGeom prst="smileyFace">
            <a:avLst>
              <a:gd name="adj" fmla="val -4653"/>
            </a:avLst>
          </a:prstGeom>
          <a:solidFill>
            <a:schemeClr val="accent1"/>
          </a:solidFill>
          <a:ln w="571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70" name="Text Box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8206" y="4181633"/>
            <a:ext cx="4501008" cy="614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400" dirty="0">
                <a:solidFill>
                  <a:srgbClr val="009900"/>
                </a:solidFill>
              </a:rPr>
              <a:t>prepare for an exam</a:t>
            </a:r>
            <a:endParaRPr kumimoji="1" lang="en-US" altLang="zh-CN" sz="3400" b="0" dirty="0">
              <a:solidFill>
                <a:srgbClr val="009900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15" y="1341120"/>
            <a:ext cx="3427730" cy="2912110"/>
          </a:xfrm>
          <a:prstGeom prst="rect">
            <a:avLst/>
          </a:prstGeom>
        </p:spPr>
      </p:pic>
      <p:pic>
        <p:nvPicPr>
          <p:cNvPr id="6" name="图片 5" descr="微信图片_202312121504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550" y="4900930"/>
            <a:ext cx="10556240" cy="18326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72355" y="1917065"/>
            <a:ext cx="347726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33400" indent="-533400">
              <a:lnSpc>
                <a:spcPct val="120000"/>
              </a:lnSpc>
            </a:pPr>
            <a:r>
              <a:rPr lang="en-US" altLang="zh-CN" sz="40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Sorry, I ca</a:t>
            </a:r>
            <a:r>
              <a:rPr lang="en-US" altLang="zh-CN" sz="40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n’t.</a:t>
            </a:r>
            <a:endParaRPr lang="en-US" altLang="zh-CN" sz="4000" dirty="0" smtClean="0">
              <a:solidFill>
                <a:srgbClr val="FF0000"/>
              </a:solidFill>
              <a:ea typeface="华文琥珀" panose="020108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0" grpId="0"/>
      <p:bldP spid="20685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1" name="Text Box 3"/>
          <p:cNvSpPr txBox="1">
            <a:spLocks noChangeArrowheads="1"/>
          </p:cNvSpPr>
          <p:nvPr/>
        </p:nvSpPr>
        <p:spPr bwMode="auto">
          <a:xfrm>
            <a:off x="683895" y="548640"/>
            <a:ext cx="1081849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sz="3200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Sun Ning:</a:t>
            </a:r>
            <a:r>
              <a:rPr lang="en-US" altLang="zh-CN" sz="3200" dirty="0" smtClean="0">
                <a:ea typeface="华文琥珀" panose="020108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Can </a:t>
            </a:r>
            <a:r>
              <a:rPr lang="en-US" altLang="zh-CN" sz="3200" dirty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you</a:t>
            </a:r>
            <a:r>
              <a:rPr lang="en-US" altLang="zh-CN" sz="3200" dirty="0">
                <a:solidFill>
                  <a:schemeClr val="tx1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 come to my party on Saturday afterday?</a:t>
            </a:r>
            <a:endParaRPr lang="en-US" altLang="zh-CN" sz="3200" dirty="0">
              <a:solidFill>
                <a:schemeClr val="tx1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6853" name="Text Box 5"/>
          <p:cNvSpPr txBox="1">
            <a:spLocks noChangeArrowheads="1"/>
          </p:cNvSpPr>
          <p:nvPr/>
        </p:nvSpPr>
        <p:spPr bwMode="auto">
          <a:xfrm>
            <a:off x="4799965" y="1988820"/>
            <a:ext cx="701548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40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I’m Sorry, I ca</a:t>
            </a:r>
            <a:r>
              <a:rPr lang="en-US" altLang="zh-CN" sz="4000" u="sng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n’t</a:t>
            </a:r>
            <a:r>
              <a:rPr lang="en-US" altLang="zh-CN" sz="40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. </a:t>
            </a:r>
            <a:endParaRPr lang="en-US" altLang="zh-CN" sz="4000" dirty="0" smtClean="0">
              <a:solidFill>
                <a:srgbClr val="FF0000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40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I have to </a:t>
            </a:r>
            <a:r>
              <a:rPr lang="en-US" altLang="zh-CN" sz="4000" dirty="0" smtClean="0">
                <a:solidFill>
                  <a:schemeClr val="tx2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meet my friend.</a:t>
            </a:r>
            <a:r>
              <a:rPr lang="en-US" altLang="zh-CN" sz="40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4000" dirty="0">
              <a:solidFill>
                <a:srgbClr val="FF0000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Rectangle 1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423795" y="11430"/>
            <a:ext cx="669734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chemeClr val="tx1"/>
                </a:solidFill>
              </a:rPr>
              <a:t>How to </a:t>
            </a:r>
            <a:r>
              <a:rPr lang="en-US" altLang="zh-CN" sz="3200" u="sng" dirty="0">
                <a:solidFill>
                  <a:schemeClr val="tx1"/>
                </a:solidFill>
              </a:rPr>
              <a:t>refuse the invitation</a:t>
            </a:r>
            <a:r>
              <a:rPr lang="en-US" altLang="zh-CN" sz="3200" dirty="0">
                <a:solidFill>
                  <a:schemeClr val="tx1"/>
                </a:solidFill>
              </a:rPr>
              <a:t> politely?</a:t>
            </a:r>
            <a:r>
              <a:rPr lang="en-US" altLang="zh-CN" sz="3200" dirty="0">
                <a:solidFill>
                  <a:srgbClr val="FF0000"/>
                </a:solidFill>
              </a:rPr>
              <a:t> 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11" name="AutoShape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048115" y="118745"/>
            <a:ext cx="560705" cy="574675"/>
          </a:xfrm>
          <a:prstGeom prst="smileyFace">
            <a:avLst>
              <a:gd name="adj" fmla="val -4653"/>
            </a:avLst>
          </a:prstGeom>
          <a:solidFill>
            <a:schemeClr val="accent1"/>
          </a:solidFill>
          <a:ln w="571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6" name="图片 5" descr="微信图片_202312121504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0" y="4869180"/>
            <a:ext cx="10556240" cy="1832610"/>
          </a:xfrm>
          <a:prstGeom prst="rect">
            <a:avLst/>
          </a:prstGeom>
        </p:spPr>
      </p:pic>
      <p:sp>
        <p:nvSpPr>
          <p:cNvPr id="15" name="Rectangle 1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72599" y="4246865"/>
            <a:ext cx="3180556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rgbClr val="009900"/>
                </a:solidFill>
              </a:rPr>
              <a:t>meet my friend</a:t>
            </a:r>
            <a:endParaRPr lang="en-US" altLang="zh-CN" sz="3200" dirty="0">
              <a:solidFill>
                <a:srgbClr val="009900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79425" y="1280160"/>
            <a:ext cx="3776980" cy="3001010"/>
          </a:xfrm>
          <a:prstGeom prst="rect">
            <a:avLst/>
          </a:prstGeom>
        </p:spPr>
      </p:pic>
      <p:sp>
        <p:nvSpPr>
          <p:cNvPr id="2" name="Text Box 8"/>
          <p:cNvSpPr txBox="1">
            <a:spLocks noChangeArrowheads="1"/>
          </p:cNvSpPr>
          <p:nvPr/>
        </p:nvSpPr>
        <p:spPr bwMode="auto">
          <a:xfrm>
            <a:off x="7896231" y="5805944"/>
            <a:ext cx="503237" cy="632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096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668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77975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36728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315595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36131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40703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45275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9847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b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06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3" grpId="0"/>
      <p:bldP spid="15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1" name="Text Box 3"/>
          <p:cNvSpPr txBox="1">
            <a:spLocks noChangeArrowheads="1"/>
          </p:cNvSpPr>
          <p:nvPr/>
        </p:nvSpPr>
        <p:spPr bwMode="auto">
          <a:xfrm>
            <a:off x="769620" y="620395"/>
            <a:ext cx="892175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sz="3200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Sun Ning:</a:t>
            </a:r>
            <a:r>
              <a:rPr lang="en-US" altLang="zh-CN" sz="3200" dirty="0" smtClean="0">
                <a:ea typeface="华文琥珀" panose="020108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Would </a:t>
            </a:r>
            <a:r>
              <a:rPr lang="en-US" altLang="zh-CN" sz="3200" dirty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you like to </a:t>
            </a:r>
            <a:r>
              <a:rPr lang="en-US" altLang="zh-CN" sz="3200" dirty="0">
                <a:solidFill>
                  <a:schemeClr val="tx1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come to my party?</a:t>
            </a:r>
            <a:endParaRPr lang="en-US" altLang="zh-CN" sz="3200" dirty="0">
              <a:solidFill>
                <a:schemeClr val="tx1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6853" name="Text Box 5"/>
          <p:cNvSpPr txBox="1">
            <a:spLocks noChangeArrowheads="1"/>
          </p:cNvSpPr>
          <p:nvPr/>
        </p:nvSpPr>
        <p:spPr bwMode="auto">
          <a:xfrm>
            <a:off x="4799965" y="1988820"/>
            <a:ext cx="701548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40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I’m afraid </a:t>
            </a:r>
            <a:r>
              <a:rPr lang="en-US" altLang="zh-CN" sz="4000" u="sng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not</a:t>
            </a:r>
            <a:r>
              <a:rPr lang="en-US" altLang="zh-CN" sz="40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. </a:t>
            </a:r>
            <a:endParaRPr lang="en-US" altLang="zh-CN" sz="4000" dirty="0" smtClean="0">
              <a:solidFill>
                <a:srgbClr val="FF0000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40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I </a:t>
            </a:r>
            <a:r>
              <a:rPr lang="en-US" altLang="zh-CN" sz="4000" dirty="0" smtClean="0">
                <a:solidFill>
                  <a:schemeClr val="tx2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have the flu. </a:t>
            </a:r>
            <a:endParaRPr lang="en-US" altLang="zh-CN" sz="4000" dirty="0" smtClean="0">
              <a:solidFill>
                <a:schemeClr val="tx2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Rectangle 1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423795" y="11430"/>
            <a:ext cx="669734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chemeClr val="tx1"/>
                </a:solidFill>
              </a:rPr>
              <a:t>How to </a:t>
            </a:r>
            <a:r>
              <a:rPr lang="en-US" altLang="zh-CN" sz="3200" u="sng" dirty="0">
                <a:solidFill>
                  <a:schemeClr val="tx1"/>
                </a:solidFill>
              </a:rPr>
              <a:t>refuse the invitation</a:t>
            </a:r>
            <a:r>
              <a:rPr lang="en-US" altLang="zh-CN" sz="3200" dirty="0">
                <a:solidFill>
                  <a:schemeClr val="tx1"/>
                </a:solidFill>
              </a:rPr>
              <a:t> politely?</a:t>
            </a:r>
            <a:r>
              <a:rPr lang="en-US" altLang="zh-CN" sz="3200" dirty="0">
                <a:solidFill>
                  <a:srgbClr val="FF0000"/>
                </a:solidFill>
              </a:rPr>
              <a:t> 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11" name="AutoShape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048115" y="118745"/>
            <a:ext cx="560705" cy="574675"/>
          </a:xfrm>
          <a:prstGeom prst="smileyFace">
            <a:avLst>
              <a:gd name="adj" fmla="val -4653"/>
            </a:avLst>
          </a:prstGeom>
          <a:solidFill>
            <a:schemeClr val="accent1"/>
          </a:solidFill>
          <a:ln w="571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6" name="图片 5" descr="微信图片_202312121504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0" y="4869180"/>
            <a:ext cx="10556240" cy="183261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028016" y="4187002"/>
            <a:ext cx="2316480" cy="681990"/>
          </a:xfrm>
          <a:prstGeom prst="rect">
            <a:avLst/>
          </a:prstGeom>
        </p:spPr>
        <p:txBody>
          <a:bodyPr wrap="none">
            <a:spAutoFit/>
          </a:bodyPr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00B050"/>
                </a:solidFill>
              </a:rPr>
              <a:t>have the flu </a:t>
            </a:r>
            <a:endParaRPr lang="en-US" altLang="zh-CN" dirty="0">
              <a:solidFill>
                <a:srgbClr val="00B050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10" y="1412875"/>
            <a:ext cx="3881755" cy="2820670"/>
          </a:xfrm>
          <a:prstGeom prst="rect">
            <a:avLst/>
          </a:prstGeom>
        </p:spPr>
      </p:pic>
      <p:sp>
        <p:nvSpPr>
          <p:cNvPr id="2" name="Text Box 8"/>
          <p:cNvSpPr txBox="1">
            <a:spLocks noChangeArrowheads="1"/>
          </p:cNvSpPr>
          <p:nvPr/>
        </p:nvSpPr>
        <p:spPr bwMode="auto">
          <a:xfrm>
            <a:off x="10560691" y="5373509"/>
            <a:ext cx="503237" cy="632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096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668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77975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36728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315595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36131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40703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45275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9847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c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6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3" grpId="0"/>
      <p:bldP spid="15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1" name="Text Box 3"/>
          <p:cNvSpPr txBox="1">
            <a:spLocks noChangeArrowheads="1"/>
          </p:cNvSpPr>
          <p:nvPr/>
        </p:nvSpPr>
        <p:spPr bwMode="auto">
          <a:xfrm>
            <a:off x="769620" y="620395"/>
            <a:ext cx="892175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sz="3200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Sun Ning:</a:t>
            </a:r>
            <a:r>
              <a:rPr lang="en-US" altLang="zh-CN" sz="3200" dirty="0" smtClean="0">
                <a:ea typeface="华文琥珀" panose="020108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Would </a:t>
            </a:r>
            <a:r>
              <a:rPr lang="en-US" altLang="zh-CN" sz="3200" dirty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you love to </a:t>
            </a:r>
            <a:r>
              <a:rPr lang="en-US" altLang="zh-CN" sz="3200" dirty="0">
                <a:solidFill>
                  <a:schemeClr val="tx1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come to my party?</a:t>
            </a:r>
            <a:endParaRPr lang="en-US" altLang="zh-CN" sz="3200" dirty="0">
              <a:solidFill>
                <a:schemeClr val="tx1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6853" name="Text Box 5"/>
          <p:cNvSpPr txBox="1">
            <a:spLocks noChangeArrowheads="1"/>
          </p:cNvSpPr>
          <p:nvPr/>
        </p:nvSpPr>
        <p:spPr bwMode="auto">
          <a:xfrm>
            <a:off x="4799965" y="1988820"/>
            <a:ext cx="701548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40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I’d love to, but I’m afraid </a:t>
            </a:r>
            <a:r>
              <a:rPr lang="en-US" altLang="zh-CN" sz="4000" u="sng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not</a:t>
            </a:r>
            <a:r>
              <a:rPr lang="en-US" altLang="zh-CN" sz="40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. </a:t>
            </a:r>
            <a:endParaRPr lang="en-US" altLang="zh-CN" sz="4000" dirty="0" smtClean="0">
              <a:solidFill>
                <a:srgbClr val="FF0000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40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I might have to</a:t>
            </a:r>
            <a:r>
              <a:rPr lang="en-US" altLang="zh-CN" sz="4000" dirty="0" smtClean="0">
                <a:solidFill>
                  <a:schemeClr val="tx2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 go to the doctor</a:t>
            </a:r>
            <a:r>
              <a:rPr lang="en-US" altLang="zh-CN" sz="4000" dirty="0" smtClean="0">
                <a:solidFill>
                  <a:schemeClr val="tx2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. </a:t>
            </a:r>
            <a:endParaRPr lang="en-US" altLang="zh-CN" sz="4000" dirty="0" smtClean="0">
              <a:solidFill>
                <a:schemeClr val="tx2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Rectangle 1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423795" y="11430"/>
            <a:ext cx="669734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chemeClr val="tx1"/>
                </a:solidFill>
              </a:rPr>
              <a:t>How to </a:t>
            </a:r>
            <a:r>
              <a:rPr lang="en-US" altLang="zh-CN" sz="3200" u="sng" dirty="0">
                <a:solidFill>
                  <a:schemeClr val="tx1"/>
                </a:solidFill>
              </a:rPr>
              <a:t>refuse the invitation</a:t>
            </a:r>
            <a:r>
              <a:rPr lang="en-US" altLang="zh-CN" sz="3200" dirty="0">
                <a:solidFill>
                  <a:schemeClr val="tx1"/>
                </a:solidFill>
              </a:rPr>
              <a:t> politely?</a:t>
            </a:r>
            <a:r>
              <a:rPr lang="en-US" altLang="zh-CN" sz="3200" dirty="0">
                <a:solidFill>
                  <a:srgbClr val="FF0000"/>
                </a:solidFill>
              </a:rPr>
              <a:t> 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11" name="AutoShape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048115" y="118745"/>
            <a:ext cx="560705" cy="574675"/>
          </a:xfrm>
          <a:prstGeom prst="smileyFace">
            <a:avLst>
              <a:gd name="adj" fmla="val -4653"/>
            </a:avLst>
          </a:prstGeom>
          <a:solidFill>
            <a:schemeClr val="accent1"/>
          </a:solidFill>
          <a:ln w="571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6" name="图片 5" descr="微信图片_202312121504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0" y="4869180"/>
            <a:ext cx="10556240" cy="183261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983390" y="3789258"/>
            <a:ext cx="2902585" cy="681990"/>
          </a:xfrm>
          <a:prstGeom prst="rect">
            <a:avLst/>
          </a:prstGeom>
        </p:spPr>
        <p:txBody>
          <a:bodyPr wrap="none">
            <a:spAutoFit/>
          </a:bodyPr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B050"/>
                </a:solidFill>
              </a:rPr>
              <a:t>go to </a:t>
            </a:r>
            <a:r>
              <a:rPr lang="en-US" altLang="zh-CN" dirty="0" smtClean="0">
                <a:solidFill>
                  <a:srgbClr val="00B050"/>
                </a:solidFill>
              </a:rPr>
              <a:t>the </a:t>
            </a:r>
            <a:r>
              <a:rPr lang="en-US" altLang="zh-CN" dirty="0">
                <a:solidFill>
                  <a:srgbClr val="00B050"/>
                </a:solidFill>
              </a:rPr>
              <a:t>doctor</a:t>
            </a:r>
            <a:endParaRPr lang="en-US" altLang="zh-CN" dirty="0">
              <a:solidFill>
                <a:srgbClr val="00B050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25" y="1557020"/>
            <a:ext cx="4398645" cy="2315845"/>
          </a:xfrm>
          <a:prstGeom prst="rect">
            <a:avLst/>
          </a:prstGeom>
        </p:spPr>
      </p:pic>
      <p:sp>
        <p:nvSpPr>
          <p:cNvPr id="2" name="Text Box 8"/>
          <p:cNvSpPr txBox="1">
            <a:spLocks noChangeArrowheads="1"/>
          </p:cNvSpPr>
          <p:nvPr/>
        </p:nvSpPr>
        <p:spPr bwMode="auto">
          <a:xfrm>
            <a:off x="7967986" y="5301754"/>
            <a:ext cx="503237" cy="632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096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668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77975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36728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315595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36131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40703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45275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9847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d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6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3" grpId="0"/>
      <p:bldP spid="21" grpId="0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1" name="Text Box 3"/>
          <p:cNvSpPr txBox="1">
            <a:spLocks noChangeArrowheads="1"/>
          </p:cNvSpPr>
          <p:nvPr/>
        </p:nvSpPr>
        <p:spPr bwMode="auto">
          <a:xfrm>
            <a:off x="769620" y="620395"/>
            <a:ext cx="892175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sz="3200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Sun Ning:</a:t>
            </a:r>
            <a:r>
              <a:rPr lang="en-US" altLang="zh-CN" sz="3200" dirty="0" smtClean="0">
                <a:ea typeface="华文琥珀" panose="020108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Would </a:t>
            </a:r>
            <a:r>
              <a:rPr lang="en-US" altLang="zh-CN" sz="3200" dirty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you love to </a:t>
            </a:r>
            <a:r>
              <a:rPr lang="en-US" altLang="zh-CN" sz="3200" dirty="0">
                <a:solidFill>
                  <a:schemeClr val="tx1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come to my party?</a:t>
            </a:r>
            <a:endParaRPr lang="en-US" altLang="zh-CN" sz="3200" dirty="0">
              <a:solidFill>
                <a:schemeClr val="tx1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6853" name="Text Box 5"/>
          <p:cNvSpPr txBox="1">
            <a:spLocks noChangeArrowheads="1"/>
          </p:cNvSpPr>
          <p:nvPr/>
        </p:nvSpPr>
        <p:spPr bwMode="auto">
          <a:xfrm>
            <a:off x="4282440" y="1988820"/>
            <a:ext cx="7533005" cy="230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40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Sorry, I’m </a:t>
            </a:r>
            <a:r>
              <a:rPr lang="en-US" altLang="zh-CN" sz="4000" u="sng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not</a:t>
            </a:r>
            <a:r>
              <a:rPr lang="en-US" altLang="zh-CN" sz="40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 available/free.</a:t>
            </a:r>
            <a:endParaRPr lang="en-US" altLang="zh-CN" sz="4000" dirty="0" smtClean="0">
              <a:solidFill>
                <a:srgbClr val="FF0000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40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4000" dirty="0" smtClean="0">
              <a:solidFill>
                <a:srgbClr val="FF0000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40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I might have to </a:t>
            </a:r>
            <a:r>
              <a:rPr lang="en-US" altLang="zh-CN" sz="4000" dirty="0" smtClean="0">
                <a:solidFill>
                  <a:schemeClr val="tx1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help my parents</a:t>
            </a:r>
            <a:r>
              <a:rPr lang="en-US" altLang="zh-CN" sz="4000" dirty="0" smtClean="0">
                <a:solidFill>
                  <a:schemeClr val="tx2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. </a:t>
            </a:r>
            <a:endParaRPr lang="en-US" altLang="zh-CN" sz="4000" dirty="0" smtClean="0">
              <a:solidFill>
                <a:schemeClr val="tx2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Rectangle 1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423795" y="11430"/>
            <a:ext cx="669734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chemeClr val="tx1"/>
                </a:solidFill>
              </a:rPr>
              <a:t>How to </a:t>
            </a:r>
            <a:r>
              <a:rPr lang="en-US" altLang="zh-CN" sz="3200" u="sng" dirty="0">
                <a:solidFill>
                  <a:schemeClr val="tx1"/>
                </a:solidFill>
              </a:rPr>
              <a:t>refuse the invitation</a:t>
            </a:r>
            <a:r>
              <a:rPr lang="en-US" altLang="zh-CN" sz="3200" dirty="0">
                <a:solidFill>
                  <a:schemeClr val="tx1"/>
                </a:solidFill>
              </a:rPr>
              <a:t> politely?</a:t>
            </a:r>
            <a:r>
              <a:rPr lang="en-US" altLang="zh-CN" sz="3200" dirty="0">
                <a:solidFill>
                  <a:srgbClr val="FF0000"/>
                </a:solidFill>
              </a:rPr>
              <a:t> 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11" name="AutoShape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048115" y="118745"/>
            <a:ext cx="560705" cy="574675"/>
          </a:xfrm>
          <a:prstGeom prst="smileyFace">
            <a:avLst>
              <a:gd name="adj" fmla="val -4653"/>
            </a:avLst>
          </a:prstGeom>
          <a:solidFill>
            <a:schemeClr val="accent1"/>
          </a:solidFill>
          <a:ln w="571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6" name="图片 5" descr="微信图片_202312121504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0" y="4869180"/>
            <a:ext cx="10556240" cy="1832610"/>
          </a:xfrm>
          <a:prstGeom prst="rect">
            <a:avLst/>
          </a:prstGeom>
        </p:spPr>
      </p:pic>
      <p:sp>
        <p:nvSpPr>
          <p:cNvPr id="26" name="Text Box 13"/>
          <p:cNvSpPr txBox="1">
            <a:spLocks noChangeArrowheads="1"/>
          </p:cNvSpPr>
          <p:nvPr/>
        </p:nvSpPr>
        <p:spPr bwMode="auto">
          <a:xfrm>
            <a:off x="844631" y="4004930"/>
            <a:ext cx="3017436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dirty="0" smtClean="0">
                <a:solidFill>
                  <a:srgbClr val="00B050"/>
                </a:solidFill>
              </a:rPr>
              <a:t>help </a:t>
            </a:r>
            <a:r>
              <a:rPr kumimoji="1" lang="en-US" altLang="zh-CN" dirty="0">
                <a:solidFill>
                  <a:srgbClr val="00B050"/>
                </a:solidFill>
              </a:rPr>
              <a:t>my </a:t>
            </a:r>
            <a:r>
              <a:rPr kumimoji="1" lang="en-US" altLang="zh-CN" dirty="0" smtClean="0">
                <a:solidFill>
                  <a:srgbClr val="00B050"/>
                </a:solidFill>
              </a:rPr>
              <a:t>parents</a:t>
            </a:r>
            <a:endParaRPr kumimoji="1" lang="en-US" altLang="zh-CN" dirty="0" smtClean="0">
              <a:solidFill>
                <a:srgbClr val="00B050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r="14214"/>
          <a:stretch>
            <a:fillRect/>
          </a:stretch>
        </p:blipFill>
        <p:spPr>
          <a:xfrm>
            <a:off x="695960" y="1424940"/>
            <a:ext cx="3395345" cy="26479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752080" y="2565400"/>
            <a:ext cx="202501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33400" indent="-533400">
              <a:lnSpc>
                <a:spcPct val="120000"/>
              </a:lnSpc>
            </a:pPr>
            <a:r>
              <a:rPr lang="zh-CN" altLang="en-US" sz="2400" dirty="0" smtClean="0">
                <a:cs typeface="Times New Roman" panose="02020603050405020304" pitchFamily="18" charset="0"/>
              </a:rPr>
              <a:t>[əˈveɪləbl]</a:t>
            </a:r>
            <a:endParaRPr lang="zh-CN" altLang="en-US" sz="2400" dirty="0" smtClean="0">
              <a:cs typeface="Times New Roman" panose="02020603050405020304" pitchFamily="18" charset="0"/>
            </a:endParaRPr>
          </a:p>
        </p:txBody>
      </p:sp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4367536" y="5805944"/>
            <a:ext cx="503237" cy="632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096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668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77975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36728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315595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36131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40703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45275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9847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e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6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3" grpId="0"/>
      <p:bldP spid="26" grpId="0"/>
      <p:bldP spid="2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Text Box 5"/>
          <p:cNvSpPr txBox="1">
            <a:spLocks noChangeArrowheads="1"/>
          </p:cNvSpPr>
          <p:nvPr/>
        </p:nvSpPr>
        <p:spPr bwMode="auto">
          <a:xfrm>
            <a:off x="1544337" y="794694"/>
            <a:ext cx="8172450" cy="72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Match the phrases with the pictures (a-e).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5735955" y="1994535"/>
            <a:ext cx="5833110" cy="3416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marL="6096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668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240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812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384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89560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35280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1000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26720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reasons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dirty="0"/>
              <a:t>1. prepare for an exam   </a:t>
            </a:r>
            <a:r>
              <a:rPr lang="en-US" altLang="zh-CN" dirty="0" smtClean="0"/>
              <a:t>______</a:t>
            </a:r>
            <a:endParaRPr lang="en-US" altLang="zh-CN" dirty="0"/>
          </a:p>
          <a:p>
            <a:pPr eaLnBrk="1" hangingPunct="1">
              <a:lnSpc>
                <a:spcPct val="110000"/>
              </a:lnSpc>
            </a:pPr>
            <a:r>
              <a:rPr lang="en-US" altLang="zh-CN" dirty="0"/>
              <a:t>2. help my parents     </a:t>
            </a:r>
            <a:r>
              <a:rPr lang="en-US" altLang="zh-CN" dirty="0" smtClean="0"/>
              <a:t>______</a:t>
            </a:r>
            <a:endParaRPr lang="en-US" altLang="zh-CN" dirty="0"/>
          </a:p>
          <a:p>
            <a:pPr eaLnBrk="1" hangingPunct="1">
              <a:lnSpc>
                <a:spcPct val="110000"/>
              </a:lnSpc>
            </a:pPr>
            <a:r>
              <a:rPr lang="en-US" altLang="zh-CN" dirty="0"/>
              <a:t>3. go to the doctor      ______</a:t>
            </a:r>
            <a:endParaRPr lang="en-US" altLang="zh-CN" dirty="0"/>
          </a:p>
          <a:p>
            <a:pPr eaLnBrk="1" hangingPunct="1">
              <a:lnSpc>
                <a:spcPct val="110000"/>
              </a:lnSpc>
            </a:pPr>
            <a:r>
              <a:rPr lang="en-US" altLang="zh-CN" dirty="0"/>
              <a:t>4. meet my friend       ______</a:t>
            </a:r>
            <a:endParaRPr lang="en-US" altLang="zh-CN" dirty="0"/>
          </a:p>
          <a:p>
            <a:pPr eaLnBrk="1" hangingPunct="1">
              <a:lnSpc>
                <a:spcPct val="110000"/>
              </a:lnSpc>
            </a:pPr>
            <a:r>
              <a:rPr lang="en-US" altLang="zh-CN" dirty="0"/>
              <a:t>5. have the flu             ______</a:t>
            </a:r>
            <a:endParaRPr lang="en-US" altLang="zh-CN" dirty="0"/>
          </a:p>
        </p:txBody>
      </p:sp>
      <p:sp>
        <p:nvSpPr>
          <p:cNvPr id="2" name="Text Box 8"/>
          <p:cNvSpPr txBox="1">
            <a:spLocks noChangeArrowheads="1"/>
          </p:cNvSpPr>
          <p:nvPr/>
        </p:nvSpPr>
        <p:spPr bwMode="auto">
          <a:xfrm>
            <a:off x="10273036" y="2564904"/>
            <a:ext cx="503237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096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668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77975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36728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315595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36131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40703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45275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9847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a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9716787" y="3116270"/>
            <a:ext cx="503237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096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668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77975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36728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315595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36131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40703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45275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9847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e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9696772" y="3644404"/>
            <a:ext cx="503238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096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668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77975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36728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315595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36131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40703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45275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9847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>
                <a:solidFill>
                  <a:srgbClr val="FF0000"/>
                </a:solidFill>
              </a:rPr>
              <a:t>d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9769798" y="4195770"/>
            <a:ext cx="503238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096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668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77975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36728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315595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36131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40703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45275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9847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b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9696772" y="4671517"/>
            <a:ext cx="503238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096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668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77975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36728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315595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36131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40703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45275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9847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>
                <a:solidFill>
                  <a:srgbClr val="FF0000"/>
                </a:solidFill>
              </a:rPr>
              <a:t>c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615838"/>
            <a:ext cx="1091012" cy="109101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09" y="1645613"/>
            <a:ext cx="5598151" cy="41986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3432175" y="44450"/>
            <a:ext cx="4615180" cy="80073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en-US" altLang="zh-CN" sz="4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Summary</a:t>
            </a:r>
            <a:endParaRPr lang="en-US" altLang="zh-CN" sz="4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" name="Rectangle 1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658485" y="479425"/>
            <a:ext cx="419100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u="sng" dirty="0">
                <a:solidFill>
                  <a:srgbClr val="FF0000"/>
                </a:solidFill>
              </a:rPr>
              <a:t>accept an invitation</a:t>
            </a:r>
            <a:endParaRPr lang="en-US" altLang="zh-CN" sz="3200" u="sng" dirty="0">
              <a:solidFill>
                <a:srgbClr val="FF0000"/>
              </a:solidFill>
            </a:endParaRPr>
          </a:p>
        </p:txBody>
      </p:sp>
      <p:sp>
        <p:nvSpPr>
          <p:cNvPr id="9" name="Rectangle 1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30045" y="2996565"/>
            <a:ext cx="412242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u="sng" dirty="0">
                <a:solidFill>
                  <a:srgbClr val="009900"/>
                </a:solidFill>
              </a:rPr>
              <a:t>refuse an invitation</a:t>
            </a:r>
            <a:r>
              <a:rPr lang="en-US" altLang="zh-CN" sz="3200" dirty="0">
                <a:solidFill>
                  <a:srgbClr val="009900"/>
                </a:solidFill>
              </a:rPr>
              <a:t> </a:t>
            </a:r>
            <a:endParaRPr lang="en-US" altLang="zh-CN" sz="3200" dirty="0">
              <a:solidFill>
                <a:srgbClr val="009900"/>
              </a:solidFill>
            </a:endParaRPr>
          </a:p>
        </p:txBody>
      </p:sp>
      <p:sp>
        <p:nvSpPr>
          <p:cNvPr id="7" name="Rectangle 1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26235" y="1199515"/>
            <a:ext cx="3860800" cy="1863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20000"/>
              </a:lnSpc>
              <a:buNone/>
            </a:pPr>
            <a:r>
              <a:rPr lang="en-US" altLang="zh-CN" sz="3200" dirty="0">
                <a:solidFill>
                  <a:srgbClr val="CC00FF"/>
                </a:solidFill>
              </a:rPr>
              <a:t>Can you...?</a:t>
            </a:r>
            <a:endParaRPr lang="en-US" altLang="zh-CN" sz="3200" dirty="0">
              <a:solidFill>
                <a:srgbClr val="CC00FF"/>
              </a:solidFill>
            </a:endParaRPr>
          </a:p>
          <a:p>
            <a:pPr marL="0" indent="0" eaLnBrk="1" hangingPunct="1">
              <a:lnSpc>
                <a:spcPct val="120000"/>
              </a:lnSpc>
              <a:buNone/>
            </a:pPr>
            <a:r>
              <a:rPr lang="en-US" altLang="zh-CN" sz="3200" dirty="0">
                <a:solidFill>
                  <a:srgbClr val="CC00FF"/>
                </a:solidFill>
              </a:rPr>
              <a:t>Would you like to...?</a:t>
            </a:r>
            <a:endParaRPr lang="en-US" altLang="zh-CN" sz="3200" dirty="0">
              <a:solidFill>
                <a:srgbClr val="CC00FF"/>
              </a:solidFill>
            </a:endParaRPr>
          </a:p>
          <a:p>
            <a:pPr marL="0" indent="0" eaLnBrk="1" hangingPunct="1">
              <a:lnSpc>
                <a:spcPct val="120000"/>
              </a:lnSpc>
              <a:buNone/>
            </a:pPr>
            <a:r>
              <a:rPr lang="en-US" altLang="zh-CN" sz="3200" dirty="0">
                <a:solidFill>
                  <a:srgbClr val="CC00FF"/>
                </a:solidFill>
                <a:sym typeface="+mn-ea"/>
              </a:rPr>
              <a:t>Would you love to...?</a:t>
            </a:r>
            <a:endParaRPr lang="en-US" altLang="zh-CN" sz="3200" dirty="0">
              <a:solidFill>
                <a:srgbClr val="CC00FF"/>
              </a:solidFill>
            </a:endParaRPr>
          </a:p>
        </p:txBody>
      </p:sp>
      <p:sp>
        <p:nvSpPr>
          <p:cNvPr id="2" name="Rectangle 1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98625" y="479425"/>
            <a:ext cx="351409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u="sng" dirty="0">
                <a:solidFill>
                  <a:srgbClr val="CC00FF"/>
                </a:solidFill>
              </a:rPr>
              <a:t>make an invitation</a:t>
            </a:r>
            <a:endParaRPr lang="en-US" altLang="zh-CN" sz="3200" u="sng" dirty="0">
              <a:solidFill>
                <a:srgbClr val="CC00FF"/>
              </a:solidFill>
            </a:endParaRPr>
          </a:p>
        </p:txBody>
      </p:sp>
      <p:sp>
        <p:nvSpPr>
          <p:cNvPr id="4" name="Rectangle 12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658485" y="1271270"/>
            <a:ext cx="3860800" cy="1863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Yes, I’ d love to.</a:t>
            </a:r>
            <a:endParaRPr lang="en-US" altLang="zh-CN" sz="3200" dirty="0" smtClean="0">
              <a:solidFill>
                <a:srgbClr val="FF0000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Sure, </a:t>
            </a:r>
            <a:r>
              <a:rPr lang="en-US" altLang="zh-CN" sz="3200" dirty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I’d </a:t>
            </a:r>
            <a:r>
              <a:rPr lang="en-US" altLang="zh-CN" sz="32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love </a:t>
            </a:r>
            <a:r>
              <a:rPr lang="en-US" altLang="zh-CN" sz="3200" dirty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to.</a:t>
            </a:r>
            <a:endParaRPr lang="en-US" altLang="zh-CN" sz="3200" dirty="0">
              <a:solidFill>
                <a:srgbClr val="FF0000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dirty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Sure, it sounds great.</a:t>
            </a:r>
            <a:endParaRPr lang="en-US" altLang="zh-CN" sz="3200" dirty="0">
              <a:solidFill>
                <a:srgbClr val="FF0000"/>
              </a:solidFill>
              <a:ea typeface="华文琥珀" panose="020108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Rectangle 1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3572510"/>
            <a:ext cx="5656580" cy="3634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dirty="0" smtClean="0">
                <a:solidFill>
                  <a:srgbClr val="0099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Sorry, I ca</a:t>
            </a:r>
            <a:r>
              <a:rPr lang="en-US" altLang="zh-CN" sz="3200" u="sng" dirty="0" smtClean="0">
                <a:solidFill>
                  <a:srgbClr val="0099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n’t</a:t>
            </a:r>
            <a:r>
              <a:rPr lang="en-US" altLang="zh-CN" sz="3200" dirty="0" smtClean="0">
                <a:solidFill>
                  <a:srgbClr val="0099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.</a:t>
            </a:r>
            <a:endParaRPr lang="en-US" altLang="zh-CN" sz="3200" dirty="0" smtClean="0">
              <a:solidFill>
                <a:srgbClr val="009900"/>
              </a:solidFill>
              <a:ea typeface="华文琥珀" panose="02010800040101010101" pitchFamily="2" charset="-122"/>
              <a:cs typeface="Times New Roman" panose="02020603050405020304" pitchFamily="18" charset="0"/>
              <a:sym typeface="+mn-ea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dirty="0">
                <a:solidFill>
                  <a:srgbClr val="0099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I’m sorry, I ca</a:t>
            </a:r>
            <a:r>
              <a:rPr lang="en-US" altLang="zh-CN" sz="3200" u="sng" dirty="0">
                <a:solidFill>
                  <a:srgbClr val="0099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n’t</a:t>
            </a:r>
            <a:r>
              <a:rPr lang="en-US" altLang="zh-CN" sz="3200" dirty="0">
                <a:solidFill>
                  <a:srgbClr val="0099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.</a:t>
            </a:r>
            <a:endParaRPr lang="en-US" altLang="zh-CN" sz="3200" dirty="0">
              <a:solidFill>
                <a:srgbClr val="009900"/>
              </a:solidFill>
              <a:ea typeface="华文琥珀" panose="02010800040101010101" pitchFamily="2" charset="-122"/>
              <a:cs typeface="Times New Roman" panose="02020603050405020304" pitchFamily="18" charset="0"/>
              <a:sym typeface="+mn-ea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dirty="0">
                <a:solidFill>
                  <a:srgbClr val="0099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I’m afraid </a:t>
            </a:r>
            <a:r>
              <a:rPr lang="en-US" altLang="zh-CN" sz="3200" u="sng" dirty="0">
                <a:solidFill>
                  <a:srgbClr val="0099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not</a:t>
            </a:r>
            <a:r>
              <a:rPr lang="en-US" altLang="zh-CN" sz="3200" dirty="0">
                <a:solidFill>
                  <a:srgbClr val="0099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.</a:t>
            </a:r>
            <a:endParaRPr lang="en-US" altLang="zh-CN" sz="3200" dirty="0">
              <a:solidFill>
                <a:srgbClr val="009900"/>
              </a:solidFill>
              <a:ea typeface="华文琥珀" panose="02010800040101010101" pitchFamily="2" charset="-122"/>
              <a:cs typeface="Times New Roman" panose="02020603050405020304" pitchFamily="18" charset="0"/>
              <a:sym typeface="+mn-ea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dirty="0">
                <a:solidFill>
                  <a:srgbClr val="0099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I’d love to, but </a:t>
            </a:r>
            <a:r>
              <a:rPr lang="en-US" altLang="zh-CN" sz="3200" dirty="0">
                <a:solidFill>
                  <a:srgbClr val="0099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I’m afraid </a:t>
            </a:r>
            <a:r>
              <a:rPr lang="en-US" altLang="zh-CN" sz="3200" u="sng" dirty="0">
                <a:solidFill>
                  <a:srgbClr val="0099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not</a:t>
            </a:r>
            <a:r>
              <a:rPr lang="en-US" altLang="zh-CN" sz="3200" dirty="0">
                <a:solidFill>
                  <a:srgbClr val="0099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.</a:t>
            </a:r>
            <a:endParaRPr lang="en-US" altLang="zh-CN" sz="3200" dirty="0">
              <a:solidFill>
                <a:srgbClr val="009900"/>
              </a:solidFill>
              <a:ea typeface="华文琥珀" panose="02010800040101010101" pitchFamily="2" charset="-122"/>
              <a:cs typeface="Times New Roman" panose="02020603050405020304" pitchFamily="18" charset="0"/>
              <a:sym typeface="+mn-ea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dirty="0" smtClean="0">
                <a:solidFill>
                  <a:srgbClr val="0099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Sorry, I’m </a:t>
            </a:r>
            <a:r>
              <a:rPr lang="en-US" altLang="zh-CN" sz="3200" u="sng" dirty="0" smtClean="0">
                <a:solidFill>
                  <a:srgbClr val="0099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not</a:t>
            </a:r>
            <a:r>
              <a:rPr lang="en-US" altLang="zh-CN" sz="3200" dirty="0" smtClean="0">
                <a:solidFill>
                  <a:srgbClr val="0099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 available/free.</a:t>
            </a:r>
            <a:endParaRPr lang="en-US" altLang="zh-CN" sz="3200" dirty="0">
              <a:solidFill>
                <a:srgbClr val="009900"/>
              </a:solidFill>
              <a:ea typeface="华文琥珀" panose="02010800040101010101" pitchFamily="2" charset="-122"/>
              <a:cs typeface="Times New Roman" panose="02020603050405020304" pitchFamily="18" charset="0"/>
              <a:sym typeface="+mn-ea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en-US" altLang="zh-CN" sz="3200" dirty="0">
              <a:solidFill>
                <a:srgbClr val="009900"/>
              </a:solidFill>
              <a:ea typeface="华文琥珀" panose="020108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Rectangle 12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049135" y="3068955"/>
            <a:ext cx="412242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u="sng" dirty="0">
                <a:solidFill>
                  <a:srgbClr val="0000FF"/>
                </a:solidFill>
              </a:rPr>
              <a:t>give a reason</a:t>
            </a:r>
            <a:r>
              <a:rPr lang="en-US" altLang="zh-CN" sz="3200" dirty="0">
                <a:solidFill>
                  <a:srgbClr val="0000FF"/>
                </a:solidFill>
              </a:rPr>
              <a:t> </a:t>
            </a:r>
            <a:endParaRPr lang="en-US" altLang="zh-CN" sz="3200" dirty="0">
              <a:solidFill>
                <a:srgbClr val="0000FF"/>
              </a:solidFill>
            </a:endParaRPr>
          </a:p>
        </p:txBody>
      </p:sp>
      <p:sp>
        <p:nvSpPr>
          <p:cNvPr id="8" name="Rectangle 12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7028815" y="3644900"/>
            <a:ext cx="3894455" cy="2453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I must...</a:t>
            </a:r>
            <a:endParaRPr lang="en-US" altLang="zh-CN" sz="3200" dirty="0" smtClean="0">
              <a:solidFill>
                <a:srgbClr val="0000FF"/>
              </a:solidFill>
              <a:ea typeface="华文琥珀" panose="02010800040101010101" pitchFamily="2" charset="-122"/>
              <a:cs typeface="Times New Roman" panose="02020603050405020304" pitchFamily="18" charset="0"/>
              <a:sym typeface="+mn-ea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dirty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I have to...</a:t>
            </a:r>
            <a:endParaRPr lang="en-US" altLang="zh-CN" sz="3200" dirty="0">
              <a:solidFill>
                <a:srgbClr val="0000FF"/>
              </a:solidFill>
              <a:ea typeface="华文琥珀" panose="02010800040101010101" pitchFamily="2" charset="-122"/>
              <a:cs typeface="Times New Roman" panose="02020603050405020304" pitchFamily="18" charset="0"/>
              <a:sym typeface="+mn-ea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dirty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I might have to...</a:t>
            </a:r>
            <a:endParaRPr lang="en-US" altLang="zh-CN" sz="3200" dirty="0">
              <a:solidFill>
                <a:srgbClr val="0000FF"/>
              </a:solidFill>
              <a:ea typeface="华文琥珀" panose="02010800040101010101" pitchFamily="2" charset="-122"/>
              <a:cs typeface="Times New Roman" panose="02020603050405020304" pitchFamily="18" charset="0"/>
              <a:sym typeface="+mn-ea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dirty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I ...</a:t>
            </a:r>
            <a:endParaRPr lang="en-US" altLang="zh-CN" sz="3200" dirty="0">
              <a:solidFill>
                <a:srgbClr val="0000FF"/>
              </a:solidFill>
              <a:ea typeface="华文琥珀" panose="020108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7" grpId="0"/>
      <p:bldP spid="4" grpId="0"/>
      <p:bldP spid="5" grpId="0"/>
      <p:bldP spid="6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065" y="3079750"/>
            <a:ext cx="2052955" cy="1903730"/>
          </a:xfrm>
          <a:prstGeom prst="rect">
            <a:avLst/>
          </a:prstGeom>
        </p:spPr>
      </p:pic>
      <p:sp>
        <p:nvSpPr>
          <p:cNvPr id="6" name="圆角矩形标注 5"/>
          <p:cNvSpPr>
            <a:spLocks noChangeArrowheads="1"/>
          </p:cNvSpPr>
          <p:nvPr/>
        </p:nvSpPr>
        <p:spPr bwMode="auto">
          <a:xfrm>
            <a:off x="120095" y="1628294"/>
            <a:ext cx="4897040" cy="1152054"/>
          </a:xfrm>
          <a:prstGeom prst="wedgeRoundRectCallout">
            <a:avLst>
              <a:gd name="adj1" fmla="val 41013"/>
              <a:gd name="adj2" fmla="val 111430"/>
              <a:gd name="adj3" fmla="val 16667"/>
            </a:avLst>
          </a:prstGeom>
          <a:solidFill>
            <a:schemeClr val="bg1"/>
          </a:solidFill>
          <a:ln w="25400" algn="ctr">
            <a:solidFill>
              <a:srgbClr val="89A4A7"/>
            </a:solidFill>
            <a:miter lim="800000"/>
          </a:ln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Hey, </a:t>
            </a:r>
            <a:r>
              <a:rPr lang="en-US" altLang="zh-CN" u="sng" dirty="0">
                <a:cs typeface="Times New Roman" panose="02020603050405020304" pitchFamily="18" charset="0"/>
              </a:rPr>
              <a:t>Dave</a:t>
            </a:r>
            <a:r>
              <a:rPr lang="en-US" altLang="zh-CN" dirty="0">
                <a:cs typeface="Times New Roman" panose="02020603050405020304" pitchFamily="18" charset="0"/>
              </a:rPr>
              <a:t>.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Can you</a:t>
            </a:r>
            <a:r>
              <a:rPr lang="en-US" altLang="zh-CN" dirty="0">
                <a:cs typeface="Times New Roman" panose="02020603050405020304" pitchFamily="18" charset="0"/>
              </a:rPr>
              <a:t> </a:t>
            </a:r>
            <a:r>
              <a:rPr lang="en-US" altLang="zh-CN" u="sng" dirty="0">
                <a:cs typeface="Times New Roman" panose="02020603050405020304" pitchFamily="18" charset="0"/>
              </a:rPr>
              <a:t>go to the movies</a:t>
            </a:r>
            <a:r>
              <a:rPr lang="en-US" altLang="zh-CN" dirty="0">
                <a:cs typeface="Times New Roman" panose="02020603050405020304" pitchFamily="18" charset="0"/>
              </a:rPr>
              <a:t> on Saturday?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7" name="圆角矩形标注 6"/>
          <p:cNvSpPr>
            <a:spLocks noChangeArrowheads="1"/>
          </p:cNvSpPr>
          <p:nvPr/>
        </p:nvSpPr>
        <p:spPr bwMode="auto">
          <a:xfrm>
            <a:off x="6452751" y="1626522"/>
            <a:ext cx="5688632" cy="1703055"/>
          </a:xfrm>
          <a:prstGeom prst="wedgeRoundRectCallout">
            <a:avLst>
              <a:gd name="adj1" fmla="val -46660"/>
              <a:gd name="adj2" fmla="val 66464"/>
              <a:gd name="adj3" fmla="val 16667"/>
            </a:avLst>
          </a:prstGeom>
          <a:solidFill>
            <a:schemeClr val="bg1"/>
          </a:solidFill>
          <a:ln w="25400" algn="ctr">
            <a:solidFill>
              <a:srgbClr val="89A4A7"/>
            </a:solidFill>
            <a:miter lim="800000"/>
          </a:ln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I’m </a:t>
            </a:r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sorry.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I’m not available. </a:t>
            </a:r>
            <a:r>
              <a:rPr lang="en-US" altLang="zh-CN" dirty="0">
                <a:solidFill>
                  <a:schemeClr val="tx2"/>
                </a:solidFill>
                <a:cs typeface="Times New Roman" panose="02020603050405020304" pitchFamily="18" charset="0"/>
              </a:rPr>
              <a:t>I </a:t>
            </a:r>
            <a:r>
              <a:rPr lang="en-US" altLang="zh-CN" u="sng" dirty="0">
                <a:solidFill>
                  <a:schemeClr val="tx2"/>
                </a:solidFill>
                <a:cs typeface="Times New Roman" panose="02020603050405020304" pitchFamily="18" charset="0"/>
              </a:rPr>
              <a:t>have too </a:t>
            </a:r>
            <a:r>
              <a:rPr lang="en-US" altLang="zh-CN" u="sng" dirty="0" smtClean="0">
                <a:solidFill>
                  <a:schemeClr val="tx2"/>
                </a:solidFill>
                <a:cs typeface="Times New Roman" panose="02020603050405020304" pitchFamily="18" charset="0"/>
              </a:rPr>
              <a:t>much </a:t>
            </a:r>
            <a:r>
              <a:rPr lang="en-US" altLang="zh-CN" u="sng" dirty="0">
                <a:solidFill>
                  <a:schemeClr val="tx2"/>
                </a:solidFill>
                <a:cs typeface="Times New Roman" panose="02020603050405020304" pitchFamily="18" charset="0"/>
              </a:rPr>
              <a:t>homework</a:t>
            </a:r>
            <a:r>
              <a:rPr lang="en-US" altLang="zh-CN" dirty="0">
                <a:solidFill>
                  <a:schemeClr val="tx2"/>
                </a:solidFill>
                <a:cs typeface="Times New Roman" panose="02020603050405020304" pitchFamily="18" charset="0"/>
              </a:rPr>
              <a:t> this weekend. </a:t>
            </a:r>
            <a:endParaRPr lang="en-US" altLang="zh-CN" dirty="0">
              <a:solidFill>
                <a:schemeClr val="tx2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圆角矩形标注 7"/>
          <p:cNvSpPr>
            <a:spLocks noChangeArrowheads="1"/>
          </p:cNvSpPr>
          <p:nvPr/>
        </p:nvSpPr>
        <p:spPr bwMode="auto">
          <a:xfrm>
            <a:off x="479371" y="3760078"/>
            <a:ext cx="3992545" cy="1216912"/>
          </a:xfrm>
          <a:prstGeom prst="wedgeRoundRectCallout">
            <a:avLst>
              <a:gd name="adj1" fmla="val 51568"/>
              <a:gd name="adj2" fmla="val -57220"/>
              <a:gd name="adj3" fmla="val 16667"/>
            </a:avLst>
          </a:prstGeom>
          <a:solidFill>
            <a:schemeClr val="bg1"/>
          </a:solidFill>
          <a:ln w="25400" algn="ctr">
            <a:solidFill>
              <a:srgbClr val="89A4A7"/>
            </a:solidFill>
            <a:miter lim="800000"/>
          </a:ln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That’s too bad. Maybe</a:t>
            </a:r>
            <a:r>
              <a:rPr lang="en-US" altLang="zh-CN" dirty="0">
                <a:solidFill>
                  <a:srgbClr val="009900"/>
                </a:solidFill>
                <a:cs typeface="Times New Roman" panose="02020603050405020304" pitchFamily="18" charset="0"/>
              </a:rPr>
              <a:t> another time</a:t>
            </a:r>
            <a:r>
              <a:rPr lang="en-US" altLang="zh-CN" dirty="0">
                <a:cs typeface="Times New Roman" panose="02020603050405020304" pitchFamily="18" charset="0"/>
              </a:rPr>
              <a:t>. 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0" name="圆角矩形标注 9"/>
          <p:cNvSpPr>
            <a:spLocks noChangeArrowheads="1"/>
          </p:cNvSpPr>
          <p:nvPr/>
        </p:nvSpPr>
        <p:spPr bwMode="auto">
          <a:xfrm>
            <a:off x="6672581" y="3936341"/>
            <a:ext cx="5400599" cy="864095"/>
          </a:xfrm>
          <a:prstGeom prst="wedgeRoundRectCallout">
            <a:avLst>
              <a:gd name="adj1" fmla="val -50540"/>
              <a:gd name="adj2" fmla="val -64253"/>
              <a:gd name="adj3" fmla="val 16667"/>
            </a:avLst>
          </a:prstGeom>
          <a:solidFill>
            <a:schemeClr val="bg1"/>
          </a:solidFill>
          <a:ln w="25400" algn="ctr">
            <a:solidFill>
              <a:srgbClr val="89A4A7"/>
            </a:solidFill>
            <a:miter lim="800000"/>
          </a:ln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Sure, </a:t>
            </a:r>
            <a:r>
              <a:rPr lang="en-US" altLang="zh-CN" u="sng" dirty="0">
                <a:solidFill>
                  <a:schemeClr val="tx1"/>
                </a:solidFill>
                <a:cs typeface="Times New Roman" panose="02020603050405020304" pitchFamily="18" charset="0"/>
              </a:rPr>
              <a:t>Joe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. </a:t>
            </a:r>
            <a:r>
              <a:rPr lang="en-US" altLang="zh-CN" dirty="0">
                <a:solidFill>
                  <a:srgbClr val="009900"/>
                </a:solidFill>
                <a:cs typeface="Times New Roman" panose="02020603050405020304" pitchFamily="18" charset="0"/>
              </a:rPr>
              <a:t>Thanks for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 asking. </a:t>
            </a:r>
            <a:endParaRPr lang="en-US" altLang="zh-CN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22530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97865" y="621030"/>
            <a:ext cx="11386185" cy="1081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</a:rPr>
              <a:t>Student A 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</a:rPr>
              <a:t>invite</a:t>
            </a: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</a:rPr>
              <a:t>s s</a:t>
            </a: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  <a:sym typeface="+mn-ea"/>
              </a:rPr>
              <a:t>tudent B</a:t>
            </a: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</a:rPr>
              <a:t> to do something. Student B says </a:t>
            </a: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</a:rPr>
              <a:t>you can’t go and why. </a:t>
            </a: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  <a:sym typeface="+mn-ea"/>
              </a:rPr>
              <a:t>Write some more reasons in the chart. </a:t>
            </a:r>
            <a:endParaRPr lang="en-US" altLang="zh-CN" sz="2800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22534" name="Picture 6" descr="Pair work1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555" y="116840"/>
            <a:ext cx="2828925" cy="76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680085"/>
            <a:ext cx="638810" cy="638810"/>
          </a:xfrm>
          <a:prstGeom prst="rect">
            <a:avLst/>
          </a:prstGeom>
        </p:spPr>
      </p:pic>
      <p:sp>
        <p:nvSpPr>
          <p:cNvPr id="4" name="TextBox 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34010" y="5234305"/>
            <a:ext cx="11029950" cy="12725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/>
              <a:t>Reasons:1. too much homework               2. ________________</a:t>
            </a:r>
            <a:endParaRPr lang="en-US" altLang="zh-CN" dirty="0"/>
          </a:p>
          <a:p>
            <a:pPr indent="0" eaLnBrk="1" hangingPunct="1">
              <a:lnSpc>
                <a:spcPct val="120000"/>
              </a:lnSpc>
              <a:buFontTx/>
              <a:buNone/>
            </a:pPr>
            <a:r>
              <a:rPr lang="en-US" altLang="zh-CN" dirty="0"/>
              <a:t>               3. ____________________          4. ________________</a:t>
            </a:r>
            <a:endParaRPr lang="zh-CN" altLang="en-US" b="0" dirty="0"/>
          </a:p>
        </p:txBody>
      </p:sp>
      <p:sp>
        <p:nvSpPr>
          <p:cNvPr id="5" name="文本框 21"/>
          <p:cNvSpPr txBox="1"/>
          <p:nvPr>
            <p:custDataLst>
              <p:tags r:id="rId9"/>
            </p:custDataLst>
          </p:nvPr>
        </p:nvSpPr>
        <p:spPr>
          <a:xfrm>
            <a:off x="7893685" y="5313680"/>
            <a:ext cx="3627120" cy="559435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visit 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grandparents</a:t>
            </a:r>
            <a:endParaRPr lang="en-US" altLang="zh-CN" dirty="0" smtClean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21"/>
          <p:cNvSpPr txBox="1"/>
          <p:nvPr>
            <p:custDataLst>
              <p:tags r:id="rId10"/>
            </p:custDataLst>
          </p:nvPr>
        </p:nvSpPr>
        <p:spPr>
          <a:xfrm>
            <a:off x="2280920" y="5877560"/>
            <a:ext cx="3563620" cy="559435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have piano lessons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21"/>
          <p:cNvSpPr txBox="1"/>
          <p:nvPr>
            <p:custDataLst>
              <p:tags r:id="rId11"/>
            </p:custDataLst>
          </p:nvPr>
        </p:nvSpPr>
        <p:spPr>
          <a:xfrm>
            <a:off x="7965440" y="5877560"/>
            <a:ext cx="2833370" cy="559435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go to a concert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495550" y="298450"/>
            <a:ext cx="148399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33400" indent="-533400">
              <a:lnSpc>
                <a:spcPct val="120000"/>
              </a:lnSpc>
            </a:pPr>
            <a:r>
              <a:rPr lang="zh-CN" altLang="en-US" sz="2400" dirty="0" smtClean="0">
                <a:cs typeface="Times New Roman" panose="02020603050405020304" pitchFamily="18" charset="0"/>
              </a:rPr>
              <a:t>[ɪnˈvaɪt]</a:t>
            </a:r>
            <a:endParaRPr lang="zh-CN" altLang="en-US" sz="2400" dirty="0" smtClean="0"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95400" y="1052736"/>
            <a:ext cx="10729192" cy="4819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indent="-533400">
              <a:lnSpc>
                <a:spcPct val="120000"/>
              </a:lnSpc>
            </a:pPr>
            <a:r>
              <a:rPr lang="en-US" altLang="zh-CN" dirty="0" smtClean="0"/>
              <a:t>T: I’m really busy on weekdays. I need to relax on weekends. What can I do to relax?</a:t>
            </a:r>
            <a:endParaRPr lang="en-US" altLang="zh-CN" dirty="0" smtClean="0"/>
          </a:p>
          <a:p>
            <a:pPr>
              <a:lnSpc>
                <a:spcPct val="120000"/>
              </a:lnSpc>
            </a:pPr>
            <a:r>
              <a:rPr lang="en-US" altLang="zh-CN" dirty="0" smtClean="0"/>
              <a:t>S: You can </a:t>
            </a:r>
            <a:r>
              <a:rPr lang="en-US" altLang="zh-CN" dirty="0" smtClean="0">
                <a:solidFill>
                  <a:srgbClr val="FF0000"/>
                </a:solidFill>
              </a:rPr>
              <a:t>go shopping</a:t>
            </a:r>
            <a:r>
              <a:rPr lang="en-US" altLang="zh-CN" dirty="0" smtClean="0"/>
              <a:t>.</a:t>
            </a:r>
            <a:endParaRPr lang="en-US" altLang="zh-CN" dirty="0" smtClean="0"/>
          </a:p>
          <a:p>
            <a:pPr>
              <a:lnSpc>
                <a:spcPct val="120000"/>
              </a:lnSpc>
            </a:pPr>
            <a:r>
              <a:rPr lang="en-US" altLang="zh-CN" dirty="0" smtClean="0"/>
              <a:t>S: You can </a:t>
            </a:r>
            <a:r>
              <a:rPr lang="en-US" altLang="zh-CN" dirty="0" smtClean="0">
                <a:solidFill>
                  <a:srgbClr val="FF0000"/>
                </a:solidFill>
              </a:rPr>
              <a:t>go to the movies</a:t>
            </a:r>
            <a:r>
              <a:rPr lang="en-US" altLang="zh-CN" dirty="0" smtClean="0"/>
              <a:t>.</a:t>
            </a:r>
            <a:endParaRPr lang="en-US" altLang="zh-CN" dirty="0" smtClean="0"/>
          </a:p>
          <a:p>
            <a:pPr>
              <a:lnSpc>
                <a:spcPct val="120000"/>
              </a:lnSpc>
            </a:pPr>
            <a:r>
              <a:rPr lang="en-US" altLang="zh-CN" dirty="0" smtClean="0"/>
              <a:t>S: You can …</a:t>
            </a:r>
            <a:endParaRPr lang="en-US" altLang="zh-CN" dirty="0" smtClean="0"/>
          </a:p>
          <a:p>
            <a:pPr marL="446405" indent="-446405">
              <a:lnSpc>
                <a:spcPct val="120000"/>
              </a:lnSpc>
            </a:pPr>
            <a:r>
              <a:rPr lang="en-US" altLang="zh-CN" dirty="0" smtClean="0"/>
              <a:t>T: New Year’s Day is coming. I’m going to have a New Year’s Party at home. Can you </a:t>
            </a:r>
            <a:r>
              <a:rPr lang="en-US" altLang="zh-CN" dirty="0" smtClean="0">
                <a:solidFill>
                  <a:srgbClr val="FF0000"/>
                </a:solidFill>
              </a:rPr>
              <a:t>come to my party</a:t>
            </a:r>
            <a:r>
              <a:rPr lang="en-US" altLang="zh-CN" dirty="0" smtClean="0"/>
              <a:t>?</a:t>
            </a:r>
            <a:endParaRPr lang="en-US" altLang="zh-CN" dirty="0" smtClean="0"/>
          </a:p>
          <a:p>
            <a:pPr>
              <a:lnSpc>
                <a:spcPct val="120000"/>
              </a:lnSpc>
            </a:pPr>
            <a:r>
              <a:rPr lang="en-US" altLang="zh-CN" dirty="0" smtClean="0"/>
              <a:t>S: Yes, I’d love to./ </a:t>
            </a:r>
            <a:r>
              <a:rPr lang="en-US" altLang="zh-CN" dirty="0" smtClean="0">
                <a:solidFill>
                  <a:srgbClr val="FF0000"/>
                </a:solidFill>
              </a:rPr>
              <a:t>Sorry, I have to</a:t>
            </a:r>
            <a:r>
              <a:rPr lang="en-US" altLang="zh-CN" dirty="0" smtClean="0"/>
              <a:t>…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68" y="260648"/>
            <a:ext cx="3352523" cy="9143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70" name="Rectangle 26"/>
          <p:cNvSpPr>
            <a:spLocks noChangeArrowheads="1"/>
          </p:cNvSpPr>
          <p:nvPr/>
        </p:nvSpPr>
        <p:spPr bwMode="auto">
          <a:xfrm>
            <a:off x="2028826" y="1146416"/>
            <a:ext cx="8087470" cy="5354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____________________ </a:t>
            </a:r>
            <a:r>
              <a:rPr lang="zh-CN" altLang="en-US" dirty="0">
                <a:cs typeface="Times New Roman" panose="02020603050405020304" pitchFamily="18" charset="0"/>
              </a:rPr>
              <a:t>去看医生</a:t>
            </a:r>
            <a:endParaRPr lang="zh-CN" altLang="en-US" dirty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__________________________________ </a:t>
            </a:r>
            <a:r>
              <a:rPr lang="zh-CN" altLang="en-US" dirty="0">
                <a:cs typeface="Times New Roman" panose="02020603050405020304" pitchFamily="18" charset="0"/>
              </a:rPr>
              <a:t>备考</a:t>
            </a:r>
            <a:endParaRPr lang="zh-CN" altLang="en-US" dirty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___________________ </a:t>
            </a:r>
            <a:r>
              <a:rPr lang="zh-CN" altLang="en-US" dirty="0">
                <a:cs typeface="Times New Roman" panose="02020603050405020304" pitchFamily="18" charset="0"/>
              </a:rPr>
              <a:t>患流感 </a:t>
            </a:r>
            <a:endParaRPr lang="zh-CN" altLang="en-US" dirty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help my parents  _________________</a:t>
            </a:r>
            <a:endParaRPr lang="en-US" altLang="zh-CN" dirty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meet my friends  _________________</a:t>
            </a:r>
            <a:endParaRPr lang="en-US" altLang="zh-CN" dirty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____________________ </a:t>
            </a:r>
            <a:r>
              <a:rPr lang="zh-CN" altLang="en-US" dirty="0">
                <a:cs typeface="Times New Roman" panose="02020603050405020304" pitchFamily="18" charset="0"/>
              </a:rPr>
              <a:t>在星期六下午</a:t>
            </a:r>
            <a:endParaRPr lang="zh-CN" altLang="en-US" dirty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last fall  ________________________</a:t>
            </a:r>
            <a:endParaRPr lang="en-US" altLang="zh-CN" dirty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go bike riding ____________________ </a:t>
            </a:r>
            <a:endParaRPr lang="en-US" altLang="zh-CN" dirty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_______________ </a:t>
            </a:r>
            <a:r>
              <a:rPr lang="zh-CN" altLang="en-US" dirty="0">
                <a:cs typeface="Times New Roman" panose="02020603050405020304" pitchFamily="18" charset="0"/>
              </a:rPr>
              <a:t>闲逛；常去某处 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08571" name="Rectangle 27"/>
          <p:cNvSpPr>
            <a:spLocks noChangeArrowheads="1"/>
          </p:cNvSpPr>
          <p:nvPr/>
        </p:nvSpPr>
        <p:spPr bwMode="auto">
          <a:xfrm>
            <a:off x="2133014" y="1020072"/>
            <a:ext cx="3454792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go to the / a doctor</a:t>
            </a:r>
            <a:endParaRPr lang="zh-CN" altLang="en-US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8572" name="Rectangle 28"/>
          <p:cNvSpPr>
            <a:spLocks noChangeArrowheads="1"/>
          </p:cNvSpPr>
          <p:nvPr/>
        </p:nvSpPr>
        <p:spPr bwMode="auto">
          <a:xfrm>
            <a:off x="2028826" y="1669944"/>
            <a:ext cx="6607810" cy="681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prepare for an exam / study for a test</a:t>
            </a:r>
            <a:endParaRPr lang="zh-CN" altLang="en-US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8573" name="Rectangle 29"/>
          <p:cNvSpPr>
            <a:spLocks noChangeArrowheads="1"/>
          </p:cNvSpPr>
          <p:nvPr/>
        </p:nvSpPr>
        <p:spPr bwMode="auto">
          <a:xfrm>
            <a:off x="2153200" y="2265887"/>
            <a:ext cx="2234907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have the flu</a:t>
            </a:r>
            <a:endParaRPr lang="zh-CN" altLang="en-US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8574" name="Rectangle 30"/>
          <p:cNvSpPr>
            <a:spLocks noChangeArrowheads="1"/>
          </p:cNvSpPr>
          <p:nvPr/>
        </p:nvSpPr>
        <p:spPr bwMode="auto">
          <a:xfrm>
            <a:off x="5254626" y="2861601"/>
            <a:ext cx="2656496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帮助我的父母</a:t>
            </a:r>
            <a:endParaRPr lang="zh-CN" altLang="en-US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8575" name="Rectangle 31"/>
          <p:cNvSpPr>
            <a:spLocks noChangeArrowheads="1"/>
          </p:cNvSpPr>
          <p:nvPr/>
        </p:nvSpPr>
        <p:spPr bwMode="auto">
          <a:xfrm>
            <a:off x="5375921" y="3502156"/>
            <a:ext cx="2244525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见我的朋友</a:t>
            </a:r>
            <a:endParaRPr lang="zh-CN" altLang="en-US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8576" name="Rectangle 32"/>
          <p:cNvSpPr>
            <a:spLocks noChangeArrowheads="1"/>
          </p:cNvSpPr>
          <p:nvPr/>
        </p:nvSpPr>
        <p:spPr bwMode="auto">
          <a:xfrm>
            <a:off x="2069061" y="4025924"/>
            <a:ext cx="4148893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on Saturday afternoon</a:t>
            </a:r>
            <a:endParaRPr lang="zh-CN" altLang="en-US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8577" name="Rectangle 33"/>
          <p:cNvSpPr>
            <a:spLocks noChangeArrowheads="1"/>
          </p:cNvSpPr>
          <p:nvPr/>
        </p:nvSpPr>
        <p:spPr bwMode="auto">
          <a:xfrm>
            <a:off x="3719514" y="4667725"/>
            <a:ext cx="1832553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>
                <a:solidFill>
                  <a:srgbClr val="FF0000"/>
                </a:solidFill>
                <a:cs typeface="Times New Roman" panose="02020603050405020304" pitchFamily="18" charset="0"/>
              </a:rPr>
              <a:t>去年秋天</a:t>
            </a:r>
            <a:endParaRPr lang="zh-CN" altLang="en-US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8578" name="Rectangle 34"/>
          <p:cNvSpPr>
            <a:spLocks noChangeArrowheads="1"/>
          </p:cNvSpPr>
          <p:nvPr/>
        </p:nvSpPr>
        <p:spPr bwMode="auto">
          <a:xfrm>
            <a:off x="4773788" y="5190247"/>
            <a:ext cx="2656496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骑自行车兜风</a:t>
            </a:r>
            <a:endParaRPr lang="zh-CN" altLang="en-US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8579" name="Rectangle 35"/>
          <p:cNvSpPr>
            <a:spLocks noChangeArrowheads="1"/>
          </p:cNvSpPr>
          <p:nvPr/>
        </p:nvSpPr>
        <p:spPr bwMode="auto">
          <a:xfrm>
            <a:off x="2175014" y="5757305"/>
            <a:ext cx="1721946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hang out</a:t>
            </a:r>
            <a:endParaRPr lang="zh-CN" altLang="en-US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55503" y="404495"/>
            <a:ext cx="2078355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Review</a:t>
            </a:r>
            <a:endParaRPr lang="en-US" altLang="zh-CN" sz="48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8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8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8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8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8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8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8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8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8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71" grpId="0" bldLvl="0" animBg="1"/>
      <p:bldP spid="108572" grpId="0" bldLvl="0" animBg="1"/>
      <p:bldP spid="108573" grpId="0" bldLvl="0" animBg="1"/>
      <p:bldP spid="108574" grpId="0" bldLvl="0" animBg="1"/>
      <p:bldP spid="108575" grpId="0" bldLvl="0" animBg="1"/>
      <p:bldP spid="108576" grpId="0" bldLvl="0" animBg="1"/>
      <p:bldP spid="108577" grpId="0" bldLvl="0" animBg="1"/>
      <p:bldP spid="108578" grpId="0" bldLvl="0" animBg="1"/>
      <p:bldP spid="108579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Text Box 5"/>
          <p:cNvSpPr txBox="1">
            <a:spLocks noChangeArrowheads="1"/>
          </p:cNvSpPr>
          <p:nvPr/>
        </p:nvSpPr>
        <p:spPr bwMode="auto">
          <a:xfrm>
            <a:off x="1377008" y="739674"/>
            <a:ext cx="9865096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Listen and write the names (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Tim, Kay, Anna and Wilson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) next to the correct students in the picture.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731" y="66737"/>
            <a:ext cx="3493888" cy="93885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0" y="836930"/>
            <a:ext cx="777875" cy="777875"/>
          </a:xfrm>
          <a:prstGeom prst="rect">
            <a:avLst/>
          </a:prstGeom>
        </p:spPr>
      </p:pic>
      <p:pic>
        <p:nvPicPr>
          <p:cNvPr id="4" name="Section A 1b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178" y="1075146"/>
            <a:ext cx="609600" cy="6032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1896234"/>
            <a:ext cx="6156684" cy="461751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608168" y="2420888"/>
            <a:ext cx="2088232" cy="3044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a. </a:t>
            </a:r>
            <a:endParaRPr lang="en-US" altLang="zh-CN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b. </a:t>
            </a:r>
            <a:endParaRPr lang="en-US" altLang="zh-CN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c. </a:t>
            </a:r>
            <a:endParaRPr lang="en-US" altLang="zh-CN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d. </a:t>
            </a:r>
            <a:endParaRPr lang="en-US" altLang="zh-CN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e. Ted</a:t>
            </a:r>
            <a:endParaRPr lang="en-US" altLang="zh-CN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40370" y="2420620"/>
            <a:ext cx="2023110" cy="2453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Tim</a:t>
            </a:r>
            <a:endParaRPr lang="en-US" altLang="zh-CN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Anna</a:t>
            </a:r>
            <a:endParaRPr lang="en-US" altLang="zh-CN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Kay</a:t>
            </a:r>
            <a:endParaRPr lang="en-US" altLang="zh-CN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Wilson</a:t>
            </a:r>
            <a:endParaRPr lang="en-US" altLang="zh-CN" dirty="0" smtClean="0">
              <a:solidFill>
                <a:srgbClr val="FF0000"/>
              </a:solidFill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583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6"/>
          <p:cNvSpPr txBox="1">
            <a:spLocks noChangeArrowheads="1"/>
          </p:cNvSpPr>
          <p:nvPr/>
        </p:nvSpPr>
        <p:spPr bwMode="auto">
          <a:xfrm>
            <a:off x="171450" y="-96520"/>
            <a:ext cx="11707495" cy="26752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1885950" indent="-1885950"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Sun Ning: </a:t>
            </a:r>
            <a:r>
              <a:rPr lang="en-US" altLang="zh-CN" sz="2800" dirty="0"/>
              <a:t>Hey, Te</a:t>
            </a:r>
            <a:r>
              <a:rPr lang="en-US" altLang="zh-CN" sz="2800" dirty="0">
                <a:solidFill>
                  <a:schemeClr val="tx2"/>
                </a:solidFill>
              </a:rPr>
              <a:t>d. Can you come to my </a:t>
            </a:r>
            <a:r>
              <a:rPr lang="en-US" altLang="zh-CN" sz="2800" dirty="0" smtClean="0">
                <a:solidFill>
                  <a:schemeClr val="tx2"/>
                </a:solidFill>
              </a:rPr>
              <a:t>party </a:t>
            </a:r>
            <a:r>
              <a:rPr lang="en-US" altLang="zh-CN" sz="2800" dirty="0">
                <a:solidFill>
                  <a:schemeClr val="tx2"/>
                </a:solidFill>
              </a:rPr>
              <a:t>on </a:t>
            </a:r>
            <a:r>
              <a:rPr lang="en-US" altLang="zh-CN" sz="2800" dirty="0" smtClean="0">
                <a:solidFill>
                  <a:schemeClr val="tx2"/>
                </a:solidFill>
              </a:rPr>
              <a:t>Saturday </a:t>
            </a:r>
            <a:r>
              <a:rPr lang="en-US" altLang="zh-CN" sz="2800" dirty="0">
                <a:solidFill>
                  <a:schemeClr val="tx2"/>
                </a:solidFill>
              </a:rPr>
              <a:t>afternoon?</a:t>
            </a:r>
            <a:endParaRPr lang="en-US" altLang="zh-CN" sz="2800" dirty="0">
              <a:solidFill>
                <a:schemeClr val="tx2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Ted:</a:t>
            </a:r>
            <a:r>
              <a:rPr lang="en-US" altLang="zh-CN" sz="2800" dirty="0">
                <a:solidFill>
                  <a:schemeClr val="tx2"/>
                </a:solidFill>
              </a:rPr>
              <a:t> I’m sorry, I can’t, Sun Ning. I have to </a:t>
            </a:r>
            <a:r>
              <a:rPr lang="en-US" altLang="zh-CN" sz="2800" dirty="0" smtClean="0">
                <a:solidFill>
                  <a:schemeClr val="tx2"/>
                </a:solidFill>
              </a:rPr>
              <a:t>help </a:t>
            </a:r>
            <a:r>
              <a:rPr lang="en-US" altLang="zh-CN" sz="2800" dirty="0">
                <a:solidFill>
                  <a:schemeClr val="tx2"/>
                </a:solidFill>
              </a:rPr>
              <a:t>my </a:t>
            </a:r>
            <a:r>
              <a:rPr lang="en-US" altLang="zh-CN" sz="2800" dirty="0" smtClean="0">
                <a:solidFill>
                  <a:schemeClr val="tx2"/>
                </a:solidFill>
              </a:rPr>
              <a:t>parents</a:t>
            </a:r>
            <a:r>
              <a:rPr lang="en-US" altLang="zh-CN" sz="2800" dirty="0">
                <a:solidFill>
                  <a:schemeClr val="tx2"/>
                </a:solidFill>
              </a:rPr>
              <a:t>. </a:t>
            </a:r>
            <a:endParaRPr lang="en-US" altLang="zh-CN" sz="2800" dirty="0">
              <a:solidFill>
                <a:schemeClr val="tx2"/>
              </a:solidFill>
            </a:endParaRPr>
          </a:p>
          <a:p>
            <a:pPr marL="1793875" indent="-1793875"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Sun Ning:</a:t>
            </a:r>
            <a:r>
              <a:rPr lang="en-US" altLang="zh-CN" sz="2800" dirty="0">
                <a:solidFill>
                  <a:schemeClr val="tx2"/>
                </a:solidFill>
              </a:rPr>
              <a:t> Too bad. How about you, Jenny? </a:t>
            </a:r>
            <a:r>
              <a:rPr lang="en-US" altLang="zh-CN" sz="2800" dirty="0" smtClean="0">
                <a:solidFill>
                  <a:schemeClr val="tx2"/>
                </a:solidFill>
              </a:rPr>
              <a:t>Can </a:t>
            </a:r>
            <a:r>
              <a:rPr lang="en-US" altLang="zh-CN" sz="2800" dirty="0">
                <a:solidFill>
                  <a:schemeClr val="tx2"/>
                </a:solidFill>
              </a:rPr>
              <a:t>you </a:t>
            </a:r>
            <a:r>
              <a:rPr lang="en-US" altLang="zh-CN" sz="2800" dirty="0" smtClean="0">
                <a:solidFill>
                  <a:schemeClr val="tx2"/>
                </a:solidFill>
              </a:rPr>
              <a:t>come </a:t>
            </a:r>
            <a:r>
              <a:rPr lang="en-US" altLang="zh-CN" sz="2800" dirty="0">
                <a:solidFill>
                  <a:schemeClr val="tx2"/>
                </a:solidFill>
              </a:rPr>
              <a:t>to my party?</a:t>
            </a:r>
            <a:endParaRPr lang="en-US" altLang="zh-CN" sz="2800" dirty="0">
              <a:solidFill>
                <a:schemeClr val="tx2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Jenny:</a:t>
            </a:r>
            <a:r>
              <a:rPr lang="en-US" altLang="zh-CN" sz="2800" dirty="0">
                <a:solidFill>
                  <a:schemeClr val="tx2"/>
                </a:solidFill>
              </a:rPr>
              <a:t> I’d love to.</a:t>
            </a:r>
            <a:endParaRPr lang="en-US" altLang="zh-CN" sz="2800" dirty="0">
              <a:solidFill>
                <a:schemeClr val="tx2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Sun Ning:</a:t>
            </a:r>
            <a:r>
              <a:rPr lang="en-US" altLang="zh-CN" sz="2800" dirty="0">
                <a:solidFill>
                  <a:schemeClr val="tx2"/>
                </a:solidFill>
              </a:rPr>
              <a:t> Tim? What about you?</a:t>
            </a:r>
            <a:endParaRPr lang="en-US" altLang="zh-CN" sz="2800" dirty="0">
              <a:solidFill>
                <a:schemeClr val="tx2"/>
              </a:solidFill>
            </a:endParaRPr>
          </a:p>
        </p:txBody>
      </p:sp>
      <p:sp>
        <p:nvSpPr>
          <p:cNvPr id="2" name="Text Box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1770" y="2208530"/>
            <a:ext cx="11807825" cy="47853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Tim: </a:t>
            </a:r>
            <a:r>
              <a:rPr lang="en-US" altLang="zh-CN" sz="2800" dirty="0"/>
              <a:t>When is it?</a:t>
            </a:r>
            <a:endParaRPr lang="en-US" altLang="zh-CN" sz="2800" dirty="0"/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Sun Ning:</a:t>
            </a:r>
            <a:r>
              <a:rPr lang="en-US" altLang="zh-CN" sz="2800" dirty="0"/>
              <a:t> Saturday afternoon.</a:t>
            </a:r>
            <a:endParaRPr lang="en-US" altLang="zh-CN" sz="2800" dirty="0"/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Tim:</a:t>
            </a:r>
            <a:r>
              <a:rPr lang="en-US" altLang="zh-CN" sz="2800" dirty="0">
                <a:solidFill>
                  <a:schemeClr val="tx1"/>
                </a:solidFill>
              </a:rPr>
              <a:t> Oh, no, I can’t. I have to prepare for an </a:t>
            </a:r>
            <a:r>
              <a:rPr lang="en-US" altLang="zh-CN" sz="2800" dirty="0" smtClean="0">
                <a:solidFill>
                  <a:schemeClr val="tx1"/>
                </a:solidFill>
              </a:rPr>
              <a:t>exam</a:t>
            </a:r>
            <a:r>
              <a:rPr lang="en-US" altLang="zh-CN" sz="2800" dirty="0">
                <a:solidFill>
                  <a:schemeClr val="tx1"/>
                </a:solidFill>
              </a:rPr>
              <a:t>.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Sun Ning:</a:t>
            </a:r>
            <a:r>
              <a:rPr lang="en-US" altLang="zh-CN" sz="2800" dirty="0">
                <a:solidFill>
                  <a:schemeClr val="tx1"/>
                </a:solidFill>
              </a:rPr>
              <a:t> What about you, Wilson?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Wilson:</a:t>
            </a:r>
            <a:r>
              <a:rPr lang="en-US" altLang="zh-CN" sz="2800" dirty="0">
                <a:solidFill>
                  <a:schemeClr val="tx1"/>
                </a:solidFill>
              </a:rPr>
              <a:t> Sorry, I must go to the doctor.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Sun Ning:</a:t>
            </a:r>
            <a:r>
              <a:rPr lang="en-US" altLang="zh-CN" sz="2800" dirty="0">
                <a:solidFill>
                  <a:schemeClr val="tx1"/>
                </a:solidFill>
              </a:rPr>
              <a:t> Anna, can you come?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Anna:</a:t>
            </a:r>
            <a:r>
              <a:rPr lang="en-US" altLang="zh-CN" sz="2800" dirty="0">
                <a:solidFill>
                  <a:schemeClr val="tx1"/>
                </a:solidFill>
              </a:rPr>
              <a:t> I can’t, Sun Ning. I might have to meet </a:t>
            </a:r>
            <a:r>
              <a:rPr lang="en-US" altLang="zh-CN" sz="2800" dirty="0" smtClean="0">
                <a:solidFill>
                  <a:schemeClr val="tx1"/>
                </a:solidFill>
              </a:rPr>
              <a:t>my </a:t>
            </a:r>
            <a:r>
              <a:rPr lang="en-US" altLang="zh-CN" sz="2800" dirty="0">
                <a:solidFill>
                  <a:schemeClr val="tx1"/>
                </a:solidFill>
              </a:rPr>
              <a:t>friend.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Kay:</a:t>
            </a:r>
            <a:r>
              <a:rPr lang="en-US" altLang="zh-CN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I can’t either</a:t>
            </a:r>
            <a:r>
              <a:rPr lang="en-US" altLang="zh-CN" sz="2800" dirty="0">
                <a:solidFill>
                  <a:schemeClr val="tx1"/>
                </a:solidFill>
              </a:rPr>
              <a:t>, Sun Ning. I have the flu. 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Sun Ning: </a:t>
            </a:r>
            <a:r>
              <a:rPr lang="en-US" altLang="zh-CN" sz="2800" dirty="0">
                <a:solidFill>
                  <a:schemeClr val="tx1"/>
                </a:solidFill>
              </a:rPr>
              <a:t>That’s too bad, Kay. Oh, maybe next </a:t>
            </a:r>
            <a:r>
              <a:rPr lang="en-US" altLang="zh-CN" sz="2800" dirty="0" smtClean="0">
                <a:solidFill>
                  <a:schemeClr val="tx1"/>
                </a:solidFill>
              </a:rPr>
              <a:t>time</a:t>
            </a:r>
            <a:r>
              <a:rPr lang="en-US" altLang="zh-CN" sz="2800" dirty="0">
                <a:solidFill>
                  <a:schemeClr val="tx1"/>
                </a:solidFill>
              </a:rPr>
              <a:t>. </a:t>
            </a:r>
            <a:r>
              <a:rPr lang="en-US" altLang="zh-CN" sz="2800" dirty="0">
                <a:solidFill>
                  <a:srgbClr val="FF0000"/>
                </a:solidFill>
              </a:rPr>
              <a:t>What a </a:t>
            </a:r>
            <a:r>
              <a:rPr lang="en-US" altLang="zh-CN" sz="2800" dirty="0" smtClean="0">
                <a:solidFill>
                  <a:srgbClr val="FF0000"/>
                </a:solidFill>
              </a:rPr>
              <a:t>small </a:t>
            </a:r>
            <a:r>
              <a:rPr lang="en-US" altLang="zh-CN" sz="2800" dirty="0">
                <a:solidFill>
                  <a:srgbClr val="FF0000"/>
                </a:solidFill>
              </a:rPr>
              <a:t>party!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ext Box 5"/>
          <p:cNvSpPr txBox="1">
            <a:spLocks noChangeArrowheads="1"/>
          </p:cNvSpPr>
          <p:nvPr/>
        </p:nvSpPr>
        <p:spPr bwMode="auto">
          <a:xfrm>
            <a:off x="1290974" y="366928"/>
            <a:ext cx="7524078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Listen and circle </a:t>
            </a:r>
            <a:r>
              <a:rPr lang="en-US" altLang="zh-CN" i="1" dirty="0">
                <a:solidFill>
                  <a:srgbClr val="0000FF"/>
                </a:solidFill>
                <a:latin typeface="Arial" panose="020B0604020202020204" pitchFamily="34" charset="0"/>
              </a:rPr>
              <a:t>can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 or </a:t>
            </a:r>
            <a:r>
              <a:rPr lang="en-US" altLang="zh-CN" i="1" dirty="0">
                <a:solidFill>
                  <a:srgbClr val="0000FF"/>
                </a:solidFill>
                <a:latin typeface="Arial" panose="020B0604020202020204" pitchFamily="34" charset="0"/>
              </a:rPr>
              <a:t>can’t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.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8" name="折角形 7"/>
          <p:cNvSpPr/>
          <p:nvPr/>
        </p:nvSpPr>
        <p:spPr>
          <a:xfrm>
            <a:off x="1703389" y="3473450"/>
            <a:ext cx="8893175" cy="3195638"/>
          </a:xfrm>
          <a:prstGeom prst="foldedCorne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742950" indent="-7429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1. Jeff (can / can’t ) go to the party.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15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2. Mary (can / can’t) go to the party.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15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3. May (can / can’t) go to the party. 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15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4. Mei Ling (can / can’t) go to the party. 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15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5. Paul (can / can’t) go to the party. </a:t>
            </a:r>
            <a:endParaRPr lang="en-US" altLang="zh-CN" dirty="0">
              <a:cs typeface="Times New Roman" panose="02020603050405020304" pitchFamily="18" charset="0"/>
            </a:endParaRPr>
          </a:p>
        </p:txBody>
      </p:sp>
      <p:sp>
        <p:nvSpPr>
          <p:cNvPr id="14" name="椭圆 13"/>
          <p:cNvSpPr>
            <a:spLocks noChangeArrowheads="1"/>
          </p:cNvSpPr>
          <p:nvPr/>
        </p:nvSpPr>
        <p:spPr bwMode="auto">
          <a:xfrm>
            <a:off x="3900488" y="3539426"/>
            <a:ext cx="1152525" cy="576262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3400" b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椭圆 14"/>
          <p:cNvSpPr>
            <a:spLocks noChangeArrowheads="1"/>
          </p:cNvSpPr>
          <p:nvPr/>
        </p:nvSpPr>
        <p:spPr bwMode="auto">
          <a:xfrm>
            <a:off x="3312887" y="4132910"/>
            <a:ext cx="792163" cy="560513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3400" b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6" name="椭圆 15"/>
          <p:cNvSpPr>
            <a:spLocks noChangeArrowheads="1"/>
          </p:cNvSpPr>
          <p:nvPr/>
        </p:nvSpPr>
        <p:spPr bwMode="auto">
          <a:xfrm>
            <a:off x="4105050" y="4581528"/>
            <a:ext cx="973138" cy="644156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3400" b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椭圆 16"/>
          <p:cNvSpPr>
            <a:spLocks noChangeArrowheads="1"/>
          </p:cNvSpPr>
          <p:nvPr/>
        </p:nvSpPr>
        <p:spPr bwMode="auto">
          <a:xfrm>
            <a:off x="4872038" y="5155223"/>
            <a:ext cx="998313" cy="650042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椭圆 17"/>
          <p:cNvSpPr>
            <a:spLocks noChangeArrowheads="1"/>
          </p:cNvSpPr>
          <p:nvPr/>
        </p:nvSpPr>
        <p:spPr bwMode="auto">
          <a:xfrm>
            <a:off x="3169332" y="5718745"/>
            <a:ext cx="810531" cy="662583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3400" b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19" name="Picture 7" descr="C:\Users\Tang\Desktop\图片\U9\Section A 2a 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2176" y="2205039"/>
            <a:ext cx="1773122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C:\Users\Tang\Desktop\图片\U9\Section A 2a 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3096" y="867785"/>
            <a:ext cx="17840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C:\Users\Tang\Desktop\图片\U9\Section A 2a 0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06215" y="2205039"/>
            <a:ext cx="1773649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C:\Users\Tang\Desktop\图片\U9\Section A 2a 0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5180" y="1749646"/>
            <a:ext cx="1398957" cy="98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1" descr="C:\Users\Tang\Desktop\图片\U9\Section A 2a 0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2176" y="1018349"/>
            <a:ext cx="177365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60" y="322256"/>
            <a:ext cx="959383" cy="959383"/>
          </a:xfrm>
          <a:prstGeom prst="rect">
            <a:avLst/>
          </a:prstGeom>
        </p:spPr>
      </p:pic>
      <p:pic>
        <p:nvPicPr>
          <p:cNvPr id="3" name="Section A 2a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137" y="322256"/>
            <a:ext cx="609600" cy="603250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3495474" y="463136"/>
            <a:ext cx="1160365" cy="404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86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5" grpId="0" bldLvl="0" animBg="1"/>
      <p:bldP spid="16" grpId="0" bldLvl="0" animBg="1"/>
      <p:bldP spid="17" grpId="0" bldLvl="0" animBg="1"/>
      <p:bldP spid="18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4" name="Text Box 5"/>
          <p:cNvSpPr txBox="1">
            <a:spLocks noChangeArrowheads="1"/>
          </p:cNvSpPr>
          <p:nvPr/>
        </p:nvSpPr>
        <p:spPr bwMode="auto">
          <a:xfrm>
            <a:off x="2166300" y="1412072"/>
            <a:ext cx="9330682" cy="12725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CC00FF"/>
                </a:solidFill>
                <a:latin typeface="Arial" panose="020B0604020202020204" pitchFamily="34" charset="0"/>
              </a:rPr>
              <a:t>Who can’t go to the party? </a:t>
            </a:r>
            <a:endParaRPr lang="en-US" altLang="zh-CN" dirty="0">
              <a:solidFill>
                <a:srgbClr val="CC00FF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Why?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sym typeface="+mn-ea"/>
              </a:rPr>
              <a:t>Listen again.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Complete the chart.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8493" name="Group 61"/>
          <p:cNvGraphicFramePr>
            <a:graphicFrameLocks noGrp="1"/>
          </p:cNvGraphicFramePr>
          <p:nvPr/>
        </p:nvGraphicFramePr>
        <p:xfrm>
          <a:off x="2027239" y="2834732"/>
          <a:ext cx="8137525" cy="2520999"/>
        </p:xfrm>
        <a:graphic>
          <a:graphicData uri="http://schemas.openxmlformats.org/drawingml/2006/table">
            <a:tbl>
              <a:tblPr/>
              <a:tblGrid>
                <a:gridCol w="2124075"/>
                <a:gridCol w="6013450"/>
              </a:tblGrid>
              <a:tr h="4934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Names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Reasons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67297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  <a:tr h="55224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  <a:tr h="689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2325009" y="3473109"/>
            <a:ext cx="1511300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CC00FF"/>
                </a:solidFill>
              </a:rPr>
              <a:t>Jeff</a:t>
            </a:r>
            <a:endParaRPr lang="en-US" altLang="zh-CN" dirty="0">
              <a:solidFill>
                <a:srgbClr val="CC00FF"/>
              </a:solidFill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4145641" y="3455597"/>
            <a:ext cx="60191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FF0000"/>
                </a:solidFill>
              </a:rPr>
              <a:t>He might have to meet his friend.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2325009" y="4076832"/>
            <a:ext cx="1079500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CC00FF"/>
                </a:solidFill>
              </a:rPr>
              <a:t>May  </a:t>
            </a:r>
            <a:endParaRPr lang="en-US" altLang="zh-CN" dirty="0">
              <a:solidFill>
                <a:srgbClr val="CC00FF"/>
              </a:solidFill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4159975" y="4029526"/>
            <a:ext cx="4464050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She has the flu.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2" name="TextBox 11"/>
          <p:cNvSpPr txBox="1">
            <a:spLocks noChangeArrowheads="1"/>
          </p:cNvSpPr>
          <p:nvPr/>
        </p:nvSpPr>
        <p:spPr bwMode="auto">
          <a:xfrm>
            <a:off x="2072596" y="4659600"/>
            <a:ext cx="201612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CC00FF"/>
                </a:solidFill>
              </a:rPr>
              <a:t>Mei Ling</a:t>
            </a:r>
            <a:endParaRPr lang="en-US" altLang="zh-CN" dirty="0">
              <a:solidFill>
                <a:srgbClr val="CC00FF"/>
              </a:solidFill>
            </a:endParaRPr>
          </a:p>
        </p:txBody>
      </p:sp>
      <p:sp>
        <p:nvSpPr>
          <p:cNvPr id="3" name="TextBox 14"/>
          <p:cNvSpPr txBox="1">
            <a:spLocks noChangeArrowheads="1"/>
          </p:cNvSpPr>
          <p:nvPr/>
        </p:nvSpPr>
        <p:spPr bwMode="auto">
          <a:xfrm>
            <a:off x="4175729" y="4825934"/>
            <a:ext cx="5653087" cy="560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5000"/>
              </a:lnSpc>
            </a:pPr>
            <a:r>
              <a:rPr lang="en-US" altLang="zh-CN" dirty="0">
                <a:solidFill>
                  <a:srgbClr val="FF0000"/>
                </a:solidFill>
              </a:rPr>
              <a:t>She must study for a math test.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65" y="1412875"/>
            <a:ext cx="872490" cy="872490"/>
          </a:xfrm>
          <a:prstGeom prst="rect">
            <a:avLst/>
          </a:prstGeom>
        </p:spPr>
      </p:pic>
      <p:pic>
        <p:nvPicPr>
          <p:cNvPr id="5" name="Section A 2b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96" y="1844892"/>
            <a:ext cx="609600" cy="603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8949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1" grpId="0" autoUpdateAnimBg="0"/>
      <p:bldP spid="15" grpId="0" autoUpdateAnimBg="0"/>
      <p:bldP spid="3" grpId="0" autoUpdateAnimBg="0"/>
      <p:bldP spid="9" grpId="0"/>
      <p:bldP spid="12" grpId="0"/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4" name="Text Box 5"/>
          <p:cNvSpPr txBox="1">
            <a:spLocks noChangeArrowheads="1"/>
          </p:cNvSpPr>
          <p:nvPr/>
        </p:nvSpPr>
        <p:spPr bwMode="auto">
          <a:xfrm>
            <a:off x="479425" y="476885"/>
            <a:ext cx="10681970" cy="681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Listen to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the conversations and role-play them.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79877" name="Text Box 5"/>
          <p:cNvSpPr txBox="1">
            <a:spLocks noChangeArrowheads="1"/>
          </p:cNvSpPr>
          <p:nvPr/>
        </p:nvSpPr>
        <p:spPr bwMode="auto">
          <a:xfrm>
            <a:off x="479376" y="1591984"/>
            <a:ext cx="11089232" cy="2357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dirty="0">
                <a:solidFill>
                  <a:srgbClr val="0000FF"/>
                </a:solidFill>
              </a:rPr>
              <a:t>Conversation 1</a:t>
            </a:r>
            <a:endParaRPr lang="en-US" altLang="zh-CN" dirty="0">
              <a:solidFill>
                <a:srgbClr val="0000FF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zh-CN" dirty="0"/>
              <a:t>Anna: Hi, Jeff</a:t>
            </a:r>
            <a:r>
              <a:rPr lang="en-US" altLang="zh-CN" dirty="0">
                <a:solidFill>
                  <a:schemeClr val="tx1"/>
                </a:solidFill>
              </a:rPr>
              <a:t>!</a:t>
            </a:r>
            <a:r>
              <a:rPr lang="en-US" altLang="zh-CN" dirty="0">
                <a:solidFill>
                  <a:srgbClr val="FF0000"/>
                </a:solidFill>
              </a:rPr>
              <a:t> Can you</a:t>
            </a:r>
            <a:r>
              <a:rPr lang="en-US" altLang="zh-CN" dirty="0">
                <a:solidFill>
                  <a:schemeClr val="tx1"/>
                </a:solidFill>
              </a:rPr>
              <a:t> come to my </a:t>
            </a:r>
            <a:r>
              <a:rPr lang="en-US" altLang="zh-CN" dirty="0" smtClean="0">
                <a:solidFill>
                  <a:schemeClr val="tx1"/>
                </a:solidFill>
              </a:rPr>
              <a:t>party </a:t>
            </a:r>
            <a:r>
              <a:rPr lang="en-US" altLang="zh-CN" dirty="0">
                <a:solidFill>
                  <a:schemeClr val="tx1"/>
                </a:solidFill>
              </a:rPr>
              <a:t>on </a:t>
            </a:r>
            <a:r>
              <a:rPr lang="en-US" altLang="zh-CN" dirty="0" smtClean="0">
                <a:solidFill>
                  <a:schemeClr val="tx1"/>
                </a:solidFill>
              </a:rPr>
              <a:t>Saturday</a:t>
            </a:r>
            <a:r>
              <a:rPr lang="en-US" altLang="zh-CN" dirty="0">
                <a:solidFill>
                  <a:schemeClr val="tx1"/>
                </a:solidFill>
              </a:rPr>
              <a:t>?</a:t>
            </a:r>
            <a:endParaRPr lang="en-US" altLang="zh-CN" dirty="0">
              <a:solidFill>
                <a:schemeClr val="tx1"/>
              </a:solidFill>
            </a:endParaRPr>
          </a:p>
          <a:p>
            <a:pPr marL="892175" indent="-892175">
              <a:lnSpc>
                <a:spcPct val="115000"/>
              </a:lnSpc>
            </a:pPr>
            <a:r>
              <a:rPr lang="en-US" altLang="zh-CN" dirty="0">
                <a:solidFill>
                  <a:schemeClr val="tx1"/>
                </a:solidFill>
              </a:rPr>
              <a:t>Jeff: </a:t>
            </a:r>
            <a:r>
              <a:rPr lang="en-US" altLang="zh-CN" dirty="0">
                <a:solidFill>
                  <a:srgbClr val="FF0000"/>
                </a:solidFill>
              </a:rPr>
              <a:t>I’m sorry, I’m not free.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 might </a:t>
            </a:r>
            <a:r>
              <a:rPr lang="en-US" altLang="zh-CN" dirty="0" smtClean="0">
                <a:solidFill>
                  <a:srgbClr val="FF0000"/>
                </a:solidFill>
              </a:rPr>
              <a:t>have </a:t>
            </a:r>
            <a:r>
              <a:rPr lang="en-US" altLang="zh-CN" dirty="0">
                <a:solidFill>
                  <a:srgbClr val="FF0000"/>
                </a:solidFill>
              </a:rPr>
              <a:t>to</a:t>
            </a:r>
            <a:r>
              <a:rPr lang="en-US" altLang="zh-CN" dirty="0">
                <a:solidFill>
                  <a:schemeClr val="tx1"/>
                </a:solidFill>
              </a:rPr>
              <a:t> meet </a:t>
            </a:r>
            <a:r>
              <a:rPr lang="en-US" altLang="zh-CN" dirty="0" smtClean="0">
                <a:solidFill>
                  <a:schemeClr val="tx1"/>
                </a:solidFill>
              </a:rPr>
              <a:t>my </a:t>
            </a:r>
            <a:r>
              <a:rPr lang="en-US" altLang="zh-CN" dirty="0">
                <a:solidFill>
                  <a:schemeClr val="tx1"/>
                </a:solidFill>
              </a:rPr>
              <a:t>friend on </a:t>
            </a:r>
            <a:r>
              <a:rPr lang="en-US" altLang="zh-CN" dirty="0" smtClean="0">
                <a:solidFill>
                  <a:schemeClr val="tx1"/>
                </a:solidFill>
              </a:rPr>
              <a:t>Saturday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07368" y="3789040"/>
            <a:ext cx="11161240" cy="2453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260475" indent="-126047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44018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6192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9895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9780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4352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8924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3496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068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</a:rPr>
              <a:t>Conversation 2</a:t>
            </a:r>
            <a:endParaRPr lang="en-US" altLang="zh-CN" dirty="0">
              <a:solidFill>
                <a:srgbClr val="0000FF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Anna: </a:t>
            </a:r>
            <a:r>
              <a:rPr lang="en-US" altLang="zh-CN" dirty="0">
                <a:solidFill>
                  <a:schemeClr val="tx1"/>
                </a:solidFill>
              </a:rPr>
              <a:t>Hello, Mary! Can you come to my party on Saturday?</a:t>
            </a:r>
            <a:endParaRPr lang="en-US" altLang="zh-CN" dirty="0">
              <a:solidFill>
                <a:schemeClr val="tx1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chemeClr val="tx1"/>
                </a:solidFill>
              </a:rPr>
              <a:t>Mary:</a:t>
            </a:r>
            <a:r>
              <a:rPr lang="en-US" altLang="zh-CN" dirty="0">
                <a:solidFill>
                  <a:srgbClr val="FF0000"/>
                </a:solidFill>
              </a:rPr>
              <a:t> I’d love to. </a:t>
            </a:r>
            <a:r>
              <a:rPr lang="en-US" altLang="zh-CN" u="sng" dirty="0">
                <a:solidFill>
                  <a:schemeClr val="tx1"/>
                </a:solidFill>
              </a:rPr>
              <a:t>Do I need to bring </a:t>
            </a:r>
            <a:r>
              <a:rPr lang="en-US" altLang="zh-CN" u="sng" dirty="0" smtClean="0">
                <a:solidFill>
                  <a:schemeClr val="tx1"/>
                </a:solidFill>
              </a:rPr>
              <a:t>anything</a:t>
            </a:r>
            <a:r>
              <a:rPr lang="en-US" altLang="zh-CN" u="sng" dirty="0">
                <a:solidFill>
                  <a:schemeClr val="tx1"/>
                </a:solidFill>
              </a:rPr>
              <a:t>?</a:t>
            </a:r>
            <a:endParaRPr lang="en-US" altLang="zh-CN" dirty="0">
              <a:solidFill>
                <a:schemeClr val="tx1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chemeClr val="tx1"/>
                </a:solidFill>
              </a:rPr>
              <a:t>Anna: </a:t>
            </a:r>
            <a:r>
              <a:rPr lang="en-US" altLang="zh-CN" u="sng" dirty="0">
                <a:solidFill>
                  <a:schemeClr val="tx1"/>
                </a:solidFill>
              </a:rPr>
              <a:t>No, I’ll buy all the food and drinks</a:t>
            </a:r>
            <a:r>
              <a:rPr lang="en-US" altLang="zh-CN" u="sng" dirty="0"/>
              <a:t>. </a:t>
            </a:r>
            <a:endParaRPr lang="en-US" altLang="zh-CN" u="sng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2"/>
          <p:cNvSpPr txBox="1">
            <a:spLocks noChangeArrowheads="1"/>
          </p:cNvSpPr>
          <p:nvPr/>
        </p:nvSpPr>
        <p:spPr bwMode="auto">
          <a:xfrm>
            <a:off x="443372" y="476672"/>
            <a:ext cx="11161240" cy="3044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</a:rPr>
              <a:t>Conversation 3</a:t>
            </a:r>
            <a:endParaRPr lang="en-US" altLang="zh-CN" dirty="0">
              <a:solidFill>
                <a:srgbClr val="0000FF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dirty="0"/>
              <a:t>Anna: M</a:t>
            </a:r>
            <a:r>
              <a:rPr lang="en-US" altLang="zh-CN" dirty="0">
                <a:solidFill>
                  <a:schemeClr val="tx1"/>
                </a:solidFill>
              </a:rPr>
              <a:t>ay, can you come to my party </a:t>
            </a:r>
            <a:r>
              <a:rPr lang="en-US" altLang="zh-CN" dirty="0" smtClean="0">
                <a:solidFill>
                  <a:schemeClr val="tx1"/>
                </a:solidFill>
              </a:rPr>
              <a:t>tomorrow</a:t>
            </a:r>
            <a:r>
              <a:rPr lang="en-US" altLang="zh-CN" dirty="0">
                <a:solidFill>
                  <a:schemeClr val="tx1"/>
                </a:solidFill>
              </a:rPr>
              <a:t>?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/>
                </a:solidFill>
              </a:rPr>
              <a:t>May:  </a:t>
            </a:r>
            <a:r>
              <a:rPr lang="en-US" altLang="zh-CN" dirty="0">
                <a:solidFill>
                  <a:srgbClr val="FF0000"/>
                </a:solidFill>
              </a:rPr>
              <a:t> I’m afraid not. </a:t>
            </a:r>
            <a:r>
              <a:rPr lang="en-US" altLang="zh-CN" dirty="0">
                <a:solidFill>
                  <a:schemeClr val="tx1"/>
                </a:solidFill>
              </a:rPr>
              <a:t>I have the flu. </a:t>
            </a:r>
            <a:endParaRPr lang="en-US" altLang="zh-CN" dirty="0">
              <a:solidFill>
                <a:schemeClr val="tx1"/>
              </a:solidFill>
            </a:endParaRPr>
          </a:p>
          <a:p>
            <a:pPr marL="1165225" indent="-1165225">
              <a:lnSpc>
                <a:spcPct val="120000"/>
              </a:lnSpc>
            </a:pPr>
            <a:r>
              <a:rPr lang="en-US" altLang="zh-CN" dirty="0">
                <a:solidFill>
                  <a:schemeClr val="tx1"/>
                </a:solidFill>
              </a:rPr>
              <a:t>Anna: </a:t>
            </a:r>
            <a:r>
              <a:rPr lang="en-US" altLang="zh-CN" u="sng" dirty="0">
                <a:solidFill>
                  <a:schemeClr val="tx1"/>
                </a:solidFill>
              </a:rPr>
              <a:t>Oh, that’s too bad. Well, drink </a:t>
            </a:r>
            <a:r>
              <a:rPr lang="en-US" altLang="zh-CN" u="sng" dirty="0" smtClean="0">
                <a:solidFill>
                  <a:schemeClr val="tx1"/>
                </a:solidFill>
              </a:rPr>
              <a:t>lots </a:t>
            </a:r>
            <a:r>
              <a:rPr lang="en-US" altLang="zh-CN" u="sng" dirty="0">
                <a:solidFill>
                  <a:schemeClr val="tx1"/>
                </a:solidFill>
              </a:rPr>
              <a:t>of hot </a:t>
            </a:r>
            <a:r>
              <a:rPr lang="en-US" altLang="zh-CN" u="sng" dirty="0" smtClean="0">
                <a:solidFill>
                  <a:schemeClr val="tx1"/>
                </a:solidFill>
              </a:rPr>
              <a:t>water </a:t>
            </a:r>
            <a:r>
              <a:rPr lang="en-US" altLang="zh-CN" u="sng" dirty="0">
                <a:solidFill>
                  <a:schemeClr val="tx1"/>
                </a:solidFill>
              </a:rPr>
              <a:t>and get lots of </a:t>
            </a:r>
            <a:r>
              <a:rPr lang="en-US" altLang="zh-CN" u="sng" dirty="0" smtClean="0">
                <a:solidFill>
                  <a:schemeClr val="tx1"/>
                </a:solidFill>
              </a:rPr>
              <a:t>sleep</a:t>
            </a:r>
            <a:r>
              <a:rPr lang="en-US" altLang="zh-CN" u="sng" dirty="0">
                <a:solidFill>
                  <a:schemeClr val="tx1"/>
                </a:solidFill>
              </a:rPr>
              <a:t>.</a:t>
            </a:r>
            <a:endParaRPr lang="en-US" altLang="zh-CN" u="sng" dirty="0">
              <a:solidFill>
                <a:schemeClr val="tx1"/>
              </a:solidFill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411931" y="3248980"/>
            <a:ext cx="11521280" cy="3044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973580" indent="-197358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21526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233235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5114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69113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314833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60553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406273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51993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</a:rPr>
              <a:t>Conversation 4</a:t>
            </a:r>
            <a:endParaRPr lang="en-US" altLang="zh-CN" dirty="0">
              <a:solidFill>
                <a:srgbClr val="0000FF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Anna:       </a:t>
            </a:r>
            <a:r>
              <a:rPr lang="en-US" altLang="zh-CN" dirty="0">
                <a:solidFill>
                  <a:schemeClr val="tx1"/>
                </a:solidFill>
              </a:rPr>
              <a:t>Mei Ling, can you come to my </a:t>
            </a:r>
            <a:r>
              <a:rPr lang="en-US" altLang="zh-CN" dirty="0" smtClean="0">
                <a:solidFill>
                  <a:schemeClr val="tx1"/>
                </a:solidFill>
              </a:rPr>
              <a:t>party </a:t>
            </a:r>
            <a:r>
              <a:rPr lang="en-US" altLang="zh-CN" dirty="0">
                <a:solidFill>
                  <a:schemeClr val="tx1"/>
                </a:solidFill>
              </a:rPr>
              <a:t>on Saturday?</a:t>
            </a:r>
            <a:endParaRPr lang="en-US" altLang="zh-CN" dirty="0">
              <a:solidFill>
                <a:schemeClr val="tx1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chemeClr val="tx1"/>
                </a:solidFill>
              </a:rPr>
              <a:t>Mei Ling: </a:t>
            </a:r>
            <a:r>
              <a:rPr lang="en-US" altLang="zh-CN" dirty="0">
                <a:solidFill>
                  <a:srgbClr val="FF0000"/>
                </a:solidFill>
              </a:rPr>
              <a:t>Sorry, but I’m not available. I </a:t>
            </a:r>
            <a:r>
              <a:rPr lang="en-US" altLang="zh-CN" dirty="0" smtClean="0">
                <a:solidFill>
                  <a:srgbClr val="FF0000"/>
                </a:solidFill>
              </a:rPr>
              <a:t>must</a:t>
            </a:r>
            <a:r>
              <a:rPr lang="en-US" altLang="zh-CN" dirty="0" smtClean="0">
                <a:solidFill>
                  <a:schemeClr val="tx1"/>
                </a:solidFill>
              </a:rPr>
              <a:t> study </a:t>
            </a:r>
            <a:r>
              <a:rPr lang="en-US" altLang="zh-CN" dirty="0">
                <a:solidFill>
                  <a:schemeClr val="tx1"/>
                </a:solidFill>
              </a:rPr>
              <a:t>for a </a:t>
            </a:r>
            <a:r>
              <a:rPr lang="en-US" altLang="zh-CN" dirty="0" smtClean="0">
                <a:solidFill>
                  <a:schemeClr val="tx1"/>
                </a:solidFill>
              </a:rPr>
              <a:t>math </a:t>
            </a:r>
            <a:r>
              <a:rPr lang="en-US" altLang="zh-CN" dirty="0">
                <a:solidFill>
                  <a:schemeClr val="tx1"/>
                </a:solidFill>
              </a:rPr>
              <a:t>test. </a:t>
            </a:r>
            <a:endParaRPr lang="en-US" altLang="zh-CN" dirty="0">
              <a:solidFill>
                <a:schemeClr val="tx1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chemeClr val="tx1"/>
                </a:solidFill>
              </a:rPr>
              <a:t>Anna:       </a:t>
            </a:r>
            <a:r>
              <a:rPr lang="en-US" altLang="zh-CN" u="sng" dirty="0">
                <a:solidFill>
                  <a:schemeClr val="tx1"/>
                </a:solidFill>
              </a:rPr>
              <a:t>OK. Good luck!</a:t>
            </a:r>
            <a:endParaRPr lang="en-US" altLang="zh-CN" u="sng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2"/>
          <p:cNvSpPr txBox="1">
            <a:spLocks noChangeArrowheads="1"/>
          </p:cNvSpPr>
          <p:nvPr/>
        </p:nvSpPr>
        <p:spPr bwMode="auto">
          <a:xfrm>
            <a:off x="695400" y="2060848"/>
            <a:ext cx="10873208" cy="3044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</a:rPr>
              <a:t>Conversation 5</a:t>
            </a:r>
            <a:endParaRPr lang="en-US" altLang="zh-CN" dirty="0">
              <a:solidFill>
                <a:srgbClr val="0000FF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dirty="0"/>
              <a:t>Anna: Hey, Paul.</a:t>
            </a:r>
            <a:r>
              <a:rPr lang="en-US" altLang="zh-CN" dirty="0">
                <a:solidFill>
                  <a:schemeClr val="tx1"/>
                </a:solidFill>
              </a:rPr>
              <a:t> Can you come to my </a:t>
            </a:r>
            <a:r>
              <a:rPr lang="en-US" altLang="zh-CN" dirty="0" smtClean="0">
                <a:solidFill>
                  <a:schemeClr val="tx1"/>
                </a:solidFill>
              </a:rPr>
              <a:t>party </a:t>
            </a:r>
            <a:r>
              <a:rPr lang="en-US" altLang="zh-CN" dirty="0">
                <a:solidFill>
                  <a:schemeClr val="tx1"/>
                </a:solidFill>
              </a:rPr>
              <a:t>on </a:t>
            </a:r>
            <a:r>
              <a:rPr lang="en-US" altLang="zh-CN" dirty="0" smtClean="0">
                <a:solidFill>
                  <a:schemeClr val="tx1"/>
                </a:solidFill>
              </a:rPr>
              <a:t>Saturday</a:t>
            </a:r>
            <a:r>
              <a:rPr lang="en-US" altLang="zh-CN" dirty="0">
                <a:solidFill>
                  <a:schemeClr val="tx1"/>
                </a:solidFill>
              </a:rPr>
              <a:t>?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/>
                </a:solidFill>
              </a:rPr>
              <a:t>Paul:</a:t>
            </a:r>
            <a:r>
              <a:rPr lang="en-US" altLang="zh-CN" dirty="0">
                <a:solidFill>
                  <a:srgbClr val="FF0000"/>
                </a:solidFill>
              </a:rPr>
              <a:t> Sure. It sounds great. </a:t>
            </a:r>
            <a:r>
              <a:rPr lang="en-US" altLang="zh-CN" dirty="0">
                <a:solidFill>
                  <a:schemeClr val="tx1"/>
                </a:solidFill>
              </a:rPr>
              <a:t>When will it </a:t>
            </a:r>
            <a:r>
              <a:rPr lang="en-US" altLang="zh-CN" dirty="0" smtClean="0">
                <a:solidFill>
                  <a:schemeClr val="tx1"/>
                </a:solidFill>
              </a:rPr>
              <a:t>start</a:t>
            </a:r>
            <a:r>
              <a:rPr lang="en-US" altLang="zh-CN" dirty="0">
                <a:solidFill>
                  <a:schemeClr val="tx1"/>
                </a:solidFill>
              </a:rPr>
              <a:t>? 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/>
                </a:solidFill>
              </a:rPr>
              <a:t>Anna: </a:t>
            </a:r>
            <a:r>
              <a:rPr lang="en-US" altLang="zh-CN" dirty="0">
                <a:solidFill>
                  <a:srgbClr val="FF0000"/>
                </a:solidFill>
              </a:rPr>
              <a:t>Around</a:t>
            </a:r>
            <a:r>
              <a:rPr lang="en-US" altLang="zh-CN" dirty="0">
                <a:solidFill>
                  <a:schemeClr val="tx1"/>
                </a:solidFill>
              </a:rPr>
              <a:t> 6:00 p.m. </a:t>
            </a:r>
            <a:r>
              <a:rPr lang="en-US" altLang="zh-CN" u="sng" dirty="0">
                <a:solidFill>
                  <a:schemeClr val="tx1"/>
                </a:solidFill>
              </a:rPr>
              <a:t>See</a:t>
            </a:r>
            <a:r>
              <a:rPr lang="en-US" altLang="zh-CN" u="sng" dirty="0"/>
              <a:t> you then.</a:t>
            </a:r>
            <a:endParaRPr lang="en-US" altLang="zh-CN" u="sng" dirty="0"/>
          </a:p>
          <a:p>
            <a:pPr>
              <a:lnSpc>
                <a:spcPct val="120000"/>
              </a:lnSpc>
            </a:pPr>
            <a:r>
              <a:rPr lang="en-US" altLang="zh-CN" dirty="0"/>
              <a:t>Paul: </a:t>
            </a:r>
            <a:r>
              <a:rPr lang="en-US" altLang="zh-CN" u="sng" dirty="0"/>
              <a:t>See you.</a:t>
            </a:r>
            <a:endParaRPr lang="en-US" altLang="zh-CN" u="sng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" y="116840"/>
            <a:ext cx="715010" cy="7150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94624" y="116999"/>
            <a:ext cx="5532284" cy="628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33400" indent="-533400">
              <a:lnSpc>
                <a:spcPct val="120000"/>
              </a:lnSpc>
            </a:pP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Role-play the conversation.</a:t>
            </a:r>
            <a:endParaRPr lang="zh-CN" altLang="en-US" dirty="0" smtClean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705" y="2493010"/>
            <a:ext cx="2940050" cy="151384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35915" y="889635"/>
            <a:ext cx="11784965" cy="5259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92175" indent="-892175" eaLnBrk="0" hangingPunct="0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Jeff: </a:t>
            </a:r>
            <a:r>
              <a:rPr lang="en-US" altLang="zh-CN" sz="2800" dirty="0"/>
              <a:t>Hey, N</a:t>
            </a:r>
            <a:r>
              <a:rPr lang="en-US" altLang="zh-CN" sz="2800" dirty="0">
                <a:solidFill>
                  <a:schemeClr val="tx1"/>
                </a:solidFill>
              </a:rPr>
              <a:t>ick, </a:t>
            </a:r>
            <a:r>
              <a:rPr lang="en-US" altLang="zh-CN" sz="2800" dirty="0">
                <a:solidFill>
                  <a:srgbClr val="FF0000"/>
                </a:solidFill>
              </a:rPr>
              <a:t>can you</a:t>
            </a:r>
            <a:r>
              <a:rPr lang="en-US" altLang="zh-CN" sz="2800" dirty="0">
                <a:solidFill>
                  <a:schemeClr val="tx1"/>
                </a:solidFill>
              </a:rPr>
              <a:t> come to my house on </a:t>
            </a:r>
            <a:r>
              <a:rPr lang="en-US" altLang="zh-CN" sz="2800" dirty="0" smtClean="0">
                <a:solidFill>
                  <a:schemeClr val="tx1"/>
                </a:solidFill>
              </a:rPr>
              <a:t>Saturday</a:t>
            </a:r>
            <a:r>
              <a:rPr lang="en-US" altLang="zh-CN" sz="2800" dirty="0">
                <a:solidFill>
                  <a:schemeClr val="tx1"/>
                </a:solidFill>
              </a:rPr>
              <a:t>?</a:t>
            </a:r>
            <a:r>
              <a:rPr lang="en-US" altLang="zh-CN" sz="2800" dirty="0"/>
              <a:t> </a:t>
            </a:r>
            <a:endParaRPr lang="en-US" altLang="zh-CN" sz="2800" dirty="0"/>
          </a:p>
          <a:p>
            <a:pPr marL="892175" indent="-892175" eaLnBrk="0" hangingPunct="0">
              <a:lnSpc>
                <a:spcPct val="120000"/>
              </a:lnSpc>
            </a:pPr>
            <a:r>
              <a:rPr lang="en-US" altLang="zh-CN" sz="2800" dirty="0"/>
              <a:t>         My cousin Sam from Xi’an is </a:t>
            </a:r>
            <a:r>
              <a:rPr lang="en-US" altLang="zh-CN" sz="2800" dirty="0" smtClean="0"/>
              <a:t>going </a:t>
            </a:r>
            <a:r>
              <a:rPr lang="en-US" altLang="zh-CN" sz="2800" dirty="0"/>
              <a:t>to be here.</a:t>
            </a:r>
            <a:endParaRPr lang="en-US" altLang="zh-CN" sz="2800" dirty="0"/>
          </a:p>
          <a:p>
            <a:pPr eaLnBrk="0" hangingPunct="0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Nick: </a:t>
            </a:r>
            <a:r>
              <a:rPr lang="en-US" altLang="zh-CN" sz="2800" dirty="0"/>
              <a:t>Oh, Sam! I remember </a:t>
            </a:r>
            <a:r>
              <a:rPr lang="en-US" altLang="zh-CN" sz="2800" dirty="0" smtClean="0"/>
              <a:t>we </a:t>
            </a:r>
            <a:r>
              <a:rPr lang="en-US" altLang="zh-CN" sz="2800" u="sng" dirty="0"/>
              <a:t>went bike </a:t>
            </a:r>
            <a:r>
              <a:rPr lang="en-US" altLang="zh-CN" sz="2800" u="sng" dirty="0" smtClean="0"/>
              <a:t>riding</a:t>
            </a:r>
            <a:r>
              <a:rPr lang="en-US" altLang="zh-CN" sz="2800" dirty="0" smtClean="0"/>
              <a:t> </a:t>
            </a:r>
            <a:r>
              <a:rPr lang="en-US" altLang="zh-CN" sz="2800" dirty="0"/>
              <a:t>together </a:t>
            </a:r>
            <a:r>
              <a:rPr lang="en-US" altLang="zh-CN" sz="2800" dirty="0" smtClean="0"/>
              <a:t>last </a:t>
            </a:r>
            <a:r>
              <a:rPr lang="en-US" altLang="zh-CN" sz="2800" dirty="0"/>
              <a:t>fall   </a:t>
            </a:r>
            <a:endParaRPr lang="en-US" altLang="zh-CN" sz="2800" dirty="0"/>
          </a:p>
          <a:p>
            <a:pPr eaLnBrk="0" hangingPunct="0">
              <a:lnSpc>
                <a:spcPct val="120000"/>
              </a:lnSpc>
            </a:pPr>
            <a:r>
              <a:rPr lang="en-US" altLang="zh-CN" sz="2800" dirty="0"/>
              <a:t>          when he </a:t>
            </a:r>
            <a:r>
              <a:rPr lang="en-US" altLang="zh-CN" sz="2800" dirty="0" smtClean="0"/>
              <a:t>visited </a:t>
            </a:r>
            <a:r>
              <a:rPr lang="en-US" altLang="zh-CN" sz="2800" dirty="0"/>
              <a:t>you.</a:t>
            </a:r>
            <a:endParaRPr lang="en-US" altLang="zh-CN" sz="2800" dirty="0"/>
          </a:p>
          <a:p>
            <a:pPr marL="1075055" indent="-1075055" eaLnBrk="0" hangingPunct="0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Jeff: </a:t>
            </a:r>
            <a:r>
              <a:rPr lang="en-US" altLang="zh-CN" sz="2800" dirty="0"/>
              <a:t>Yes, that’s right.</a:t>
            </a:r>
            <a:endParaRPr lang="en-US" altLang="zh-CN" sz="2800" dirty="0"/>
          </a:p>
          <a:p>
            <a:pPr marL="1075055" indent="-1075055" eaLnBrk="0" hangingPunct="0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  <a:sym typeface="+mn-ea"/>
              </a:rPr>
              <a:t>Nick:</a:t>
            </a:r>
            <a:r>
              <a:rPr lang="en-US" altLang="zh-CN" sz="2800" dirty="0">
                <a:sym typeface="+mn-ea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I’d love to come, but I’m afraid I can’t.</a:t>
            </a:r>
            <a:r>
              <a:rPr lang="en-US" altLang="zh-CN" sz="2800" dirty="0">
                <a:sym typeface="+mn-ea"/>
              </a:rPr>
              <a:t> </a:t>
            </a:r>
            <a:endParaRPr lang="en-US" altLang="zh-CN" sz="2800" dirty="0">
              <a:sym typeface="+mn-ea"/>
            </a:endParaRPr>
          </a:p>
          <a:p>
            <a:pPr marL="1075055" indent="-1075055" eaLnBrk="0" hangingPunct="0">
              <a:lnSpc>
                <a:spcPct val="120000"/>
              </a:lnSpc>
            </a:pPr>
            <a:r>
              <a:rPr lang="en-US" altLang="zh-CN" sz="2800" dirty="0" smtClean="0">
                <a:sym typeface="+mn-ea"/>
              </a:rPr>
              <a:t>          I </a:t>
            </a:r>
            <a:r>
              <a:rPr lang="en-US" altLang="zh-CN" sz="2800" dirty="0">
                <a:sym typeface="+mn-ea"/>
              </a:rPr>
              <a:t>have an exam on Monday so I must </a:t>
            </a:r>
            <a:r>
              <a:rPr lang="en-US" altLang="zh-CN" sz="2800" u="sng" dirty="0" smtClean="0">
                <a:solidFill>
                  <a:schemeClr val="tx1"/>
                </a:solidFill>
                <a:sym typeface="+mn-ea"/>
              </a:rPr>
              <a:t>prepare </a:t>
            </a:r>
            <a:r>
              <a:rPr lang="en-US" altLang="zh-CN" sz="2800" u="sng" dirty="0">
                <a:solidFill>
                  <a:schemeClr val="tx1"/>
                </a:solidFill>
                <a:sym typeface="+mn-ea"/>
              </a:rPr>
              <a:t>for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sz="2800" dirty="0">
                <a:sym typeface="+mn-ea"/>
              </a:rPr>
              <a:t>it.</a:t>
            </a:r>
            <a:endParaRPr lang="en-US" altLang="zh-CN" sz="2800" dirty="0"/>
          </a:p>
          <a:p>
            <a:pPr marL="892175" indent="-892175" eaLnBrk="0" hangingPunct="0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  <a:sym typeface="+mn-ea"/>
              </a:rPr>
              <a:t>Jeff: </a:t>
            </a:r>
            <a:r>
              <a:rPr lang="en-US" altLang="zh-CN" sz="2800" dirty="0">
                <a:sym typeface="+mn-ea"/>
              </a:rPr>
              <a:t>That’s </a:t>
            </a:r>
            <a:r>
              <a:rPr lang="en-US" altLang="zh-CN" sz="2800" u="sng" dirty="0">
                <a:sym typeface="+mn-ea"/>
              </a:rPr>
              <a:t>really too bad</a:t>
            </a:r>
            <a:r>
              <a:rPr lang="en-US" altLang="zh-CN" sz="2800" dirty="0">
                <a:sym typeface="+mn-ea"/>
              </a:rPr>
              <a:t>! Oh, but 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Sam is</a:t>
            </a:r>
            <a:r>
              <a:rPr lang="en-US" altLang="zh-CN" sz="2800" u="sng" dirty="0">
                <a:solidFill>
                  <a:schemeClr val="tx1"/>
                </a:solidFill>
                <a:sym typeface="+mn-ea"/>
              </a:rPr>
              <a:t>n’t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  </a:t>
            </a:r>
            <a:r>
              <a:rPr lang="en-US" altLang="zh-CN" sz="2800" dirty="0" smtClean="0">
                <a:solidFill>
                  <a:schemeClr val="tx1"/>
                </a:solidFill>
                <a:sym typeface="+mn-ea"/>
              </a:rPr>
              <a:t>leaving </a:t>
            </a:r>
            <a:r>
              <a:rPr lang="en-US" altLang="zh-CN" sz="2800" u="sng" dirty="0">
                <a:solidFill>
                  <a:schemeClr val="tx1"/>
                </a:solidFill>
                <a:sym typeface="+mn-ea"/>
              </a:rPr>
              <a:t>until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 next Wednesday. 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Can you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sz="2800" u="sng" dirty="0" smtClean="0">
                <a:solidFill>
                  <a:schemeClr val="tx1"/>
                </a:solidFill>
                <a:sym typeface="+mn-ea"/>
              </a:rPr>
              <a:t>hang </a:t>
            </a:r>
            <a:r>
              <a:rPr lang="en-US" altLang="zh-CN" sz="2800" u="sng" dirty="0">
                <a:solidFill>
                  <a:schemeClr val="tx1"/>
                </a:solidFill>
                <a:sym typeface="+mn-ea"/>
              </a:rPr>
              <a:t>out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 with us </a:t>
            </a:r>
            <a:r>
              <a:rPr lang="en-US" altLang="zh-CN" sz="2800" u="sng" dirty="0">
                <a:solidFill>
                  <a:schemeClr val="tx1"/>
                </a:solidFill>
                <a:sym typeface="+mn-ea"/>
              </a:rPr>
              <a:t>on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 Monday ni</a:t>
            </a:r>
            <a:r>
              <a:rPr lang="en-US" altLang="zh-CN" sz="2800" dirty="0">
                <a:sym typeface="+mn-ea"/>
              </a:rPr>
              <a:t>ght?</a:t>
            </a:r>
            <a:endParaRPr lang="en-US" altLang="zh-CN" sz="2800" dirty="0"/>
          </a:p>
          <a:p>
            <a:pPr eaLnBrk="0" hangingPunct="0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  <a:sym typeface="+mn-ea"/>
              </a:rPr>
              <a:t>Nick:</a:t>
            </a:r>
            <a:r>
              <a:rPr lang="en-US" altLang="zh-CN" sz="2800" dirty="0">
                <a:sym typeface="+mn-ea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Sure!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sz="2800" u="sng" dirty="0">
                <a:solidFill>
                  <a:schemeClr val="tx1"/>
                </a:solidFill>
                <a:sym typeface="+mn-ea"/>
              </a:rPr>
              <a:t>Catch you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 on Monday</a:t>
            </a:r>
            <a:r>
              <a:rPr lang="en-US" altLang="zh-CN" sz="2800" dirty="0">
                <a:sym typeface="+mn-ea"/>
              </a:rPr>
              <a:t>!</a:t>
            </a:r>
            <a:endParaRPr lang="en-US" altLang="zh-CN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551815" y="767715"/>
            <a:ext cx="10825480" cy="3634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742950" indent="-7429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/>
              <a:t>1. Why does Jeff invite Nick to his house on Saturday?</a:t>
            </a:r>
            <a:endParaRPr lang="en-US" altLang="zh-CN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en-US" altLang="zh-CN" dirty="0" smtClean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/>
              <a:t>2. </a:t>
            </a:r>
            <a:r>
              <a:rPr lang="en-US" altLang="zh-CN" dirty="0"/>
              <a:t>Does Nick accept the invitation at first? Why?</a:t>
            </a:r>
            <a:endParaRPr lang="en-US" altLang="zh-CN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en-US" altLang="zh-CN" dirty="0" smtClean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en-US" altLang="zh-CN" dirty="0" smtClean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/>
              <a:t>3</a:t>
            </a:r>
            <a:r>
              <a:rPr lang="en-US" altLang="zh-CN" dirty="0"/>
              <a:t>. Does Nick accept the invitation at last? Why?</a:t>
            </a:r>
            <a:endParaRPr lang="en-US" altLang="zh-CN" dirty="0"/>
          </a:p>
        </p:txBody>
      </p:sp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551637" y="103620"/>
            <a:ext cx="11000419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Read the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conversation </a:t>
            </a: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and answer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the questions.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1064944" y="1293629"/>
            <a:ext cx="9145016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Because Jeff’s cousin </a:t>
            </a:r>
            <a:r>
              <a:rPr lang="en-US" altLang="zh-CN" u="sng" dirty="0">
                <a:solidFill>
                  <a:srgbClr val="FF0000"/>
                </a:solidFill>
                <a:cs typeface="Times New Roman" panose="02020603050405020304" pitchFamily="18" charset="0"/>
              </a:rPr>
              <a:t>Sam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 from Xi’an </a:t>
            </a:r>
            <a:r>
              <a:rPr lang="en-US" altLang="zh-CN" u="sng" dirty="0">
                <a:solidFill>
                  <a:srgbClr val="FF0000"/>
                </a:solidFill>
                <a:cs typeface="Times New Roman" panose="02020603050405020304" pitchFamily="18" charset="0"/>
              </a:rPr>
              <a:t>is coming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.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552450" y="2465705"/>
            <a:ext cx="11285220" cy="1124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2800" dirty="0">
                <a:solidFill>
                  <a:srgbClr val="FF0000"/>
                </a:solidFill>
                <a:cs typeface="Times New Roman" panose="02020603050405020304" pitchFamily="18" charset="0"/>
              </a:rPr>
              <a:t>No, he refuses the invitation firstly. </a:t>
            </a:r>
            <a:endParaRPr lang="en-US" altLang="zh-CN" sz="28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2800" dirty="0">
                <a:solidFill>
                  <a:srgbClr val="FF0000"/>
                </a:solidFill>
                <a:cs typeface="Times New Roman" panose="02020603050405020304" pitchFamily="18" charset="0"/>
              </a:rPr>
              <a:t>Because Nick will have an exam on Monday and he must prepare for it. </a:t>
            </a:r>
            <a:endParaRPr lang="en-US" altLang="zh-CN" sz="28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957640" y="4126007"/>
            <a:ext cx="10601794" cy="1863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</a:rPr>
              <a:t>Yes,he does. 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</a:rPr>
              <a:t>Because Sam is</a:t>
            </a:r>
            <a:r>
              <a:rPr lang="en-US" altLang="zh-CN" u="sng" dirty="0">
                <a:solidFill>
                  <a:srgbClr val="FF0000"/>
                </a:solidFill>
              </a:rPr>
              <a:t>n’t</a:t>
            </a:r>
            <a:r>
              <a:rPr lang="en-US" altLang="zh-CN" dirty="0">
                <a:solidFill>
                  <a:srgbClr val="FF0000"/>
                </a:solidFill>
              </a:rPr>
              <a:t> leaving </a:t>
            </a:r>
            <a:r>
              <a:rPr lang="en-US" altLang="zh-CN" u="sng" dirty="0">
                <a:solidFill>
                  <a:srgbClr val="FF0000"/>
                </a:solidFill>
              </a:rPr>
              <a:t>until</a:t>
            </a:r>
            <a:r>
              <a:rPr lang="en-US" altLang="zh-CN" dirty="0">
                <a:solidFill>
                  <a:srgbClr val="FF0000"/>
                </a:solidFill>
              </a:rPr>
              <a:t> next Wednesday and 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</a:rPr>
              <a:t>Nick can </a:t>
            </a:r>
            <a:r>
              <a:rPr lang="en-US" altLang="zh-CN" u="sng" dirty="0">
                <a:solidFill>
                  <a:srgbClr val="FF0000"/>
                </a:solidFill>
              </a:rPr>
              <a:t>hang out</a:t>
            </a:r>
            <a:r>
              <a:rPr lang="en-US" altLang="zh-CN" dirty="0">
                <a:solidFill>
                  <a:srgbClr val="FF0000"/>
                </a:solidFill>
              </a:rPr>
              <a:t> with them on Monday </a:t>
            </a:r>
            <a:r>
              <a:rPr lang="en-US" altLang="zh-CN" dirty="0" smtClean="0">
                <a:solidFill>
                  <a:srgbClr val="FF0000"/>
                </a:solidFill>
              </a:rPr>
              <a:t>night. 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3" name="Section A 2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119" y="188884"/>
            <a:ext cx="609600" cy="603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08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3" name="WordArt 5"/>
          <p:cNvSpPr>
            <a:spLocks noChangeArrowheads="1" noChangeShapeType="1" noTextEdit="1"/>
          </p:cNvSpPr>
          <p:nvPr/>
        </p:nvSpPr>
        <p:spPr bwMode="auto">
          <a:xfrm>
            <a:off x="8040216" y="1124744"/>
            <a:ext cx="3370262" cy="914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kern="10" dirty="0">
                <a:ln w="9525">
                  <a:solidFill>
                    <a:schemeClr val="tx1"/>
                  </a:solidFill>
                  <a:round/>
                </a:ln>
                <a:gradFill rotWithShape="0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latin typeface="Arial" panose="020B0604020202020204" pitchFamily="34" charset="0"/>
                <a:cs typeface="Arial" panose="020B0604020202020204" pitchFamily="34" charset="0"/>
              </a:rPr>
              <a:t>Unit 9</a:t>
            </a:r>
            <a:endParaRPr lang="zh-CN" altLang="en-US" sz="3600" kern="10" dirty="0">
              <a:ln w="9525">
                <a:solidFill>
                  <a:schemeClr val="tx1"/>
                </a:solidFill>
                <a:round/>
              </a:ln>
              <a:gradFill rotWithShape="0">
                <a:gsLst>
                  <a:gs pos="0">
                    <a:srgbClr val="FFFF00"/>
                  </a:gs>
                  <a:gs pos="100000">
                    <a:srgbClr val="FF9933"/>
                  </a:gs>
                </a:gsLst>
                <a:path path="rect">
                  <a:fillToRect l="50000" t="50000" r="50000" b="50000"/>
                </a:path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40" name="Text Box 4"/>
          <p:cNvSpPr txBox="1">
            <a:spLocks noChangeArrowheads="1"/>
          </p:cNvSpPr>
          <p:nvPr/>
        </p:nvSpPr>
        <p:spPr bwMode="auto">
          <a:xfrm>
            <a:off x="983432" y="476672"/>
            <a:ext cx="9911580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Fill in the blanks according to the conversation.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116742" name="Text Box 6"/>
          <p:cNvSpPr txBox="1">
            <a:spLocks noChangeArrowheads="1"/>
          </p:cNvSpPr>
          <p:nvPr/>
        </p:nvSpPr>
        <p:spPr bwMode="auto">
          <a:xfrm>
            <a:off x="983432" y="1093875"/>
            <a:ext cx="10441160" cy="4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Jeff’s _______ Sam </a:t>
            </a:r>
            <a:r>
              <a:rPr lang="en-US" altLang="zh-CN" dirty="0"/>
              <a:t>_______ </a:t>
            </a:r>
            <a:r>
              <a:rPr lang="en-US" altLang="zh-CN" dirty="0"/>
              <a:t>Xi’an is going to visit him on Saturday. Jeff and his friend Nick </a:t>
            </a:r>
            <a:r>
              <a:rPr lang="en-US" altLang="zh-CN" dirty="0"/>
              <a:t>_______ </a:t>
            </a:r>
            <a:r>
              <a:rPr lang="en-US" altLang="zh-CN" dirty="0"/>
              <a:t>bike riding together last fall when Sam came. But this Saturday Nick </a:t>
            </a:r>
            <a:r>
              <a:rPr lang="en-US" altLang="zh-CN" dirty="0"/>
              <a:t>_______ </a:t>
            </a:r>
            <a:r>
              <a:rPr lang="en-US" altLang="zh-CN" dirty="0"/>
              <a:t>come to Jeff’s house because he </a:t>
            </a:r>
            <a:r>
              <a:rPr lang="en-US" altLang="zh-CN" dirty="0"/>
              <a:t>_______ </a:t>
            </a:r>
            <a:r>
              <a:rPr lang="en-US" altLang="zh-CN" dirty="0"/>
              <a:t>_______ </a:t>
            </a:r>
            <a:r>
              <a:rPr lang="en-US" altLang="zh-CN" dirty="0"/>
              <a:t>_______ </a:t>
            </a:r>
            <a:r>
              <a:rPr lang="en-US" altLang="zh-CN" dirty="0"/>
              <a:t>an exam on Monday. Luckily, Sam isn’t leaving ______ next Wednesday. Nick can ______ them on Monday and then </a:t>
            </a:r>
            <a:r>
              <a:rPr lang="en-US" altLang="zh-CN" dirty="0"/>
              <a:t>_______ _______ </a:t>
            </a:r>
            <a:r>
              <a:rPr lang="en-US" altLang="zh-CN" dirty="0"/>
              <a:t>together on Monday night.</a:t>
            </a:r>
            <a:endParaRPr lang="en-US" altLang="zh-CN" dirty="0"/>
          </a:p>
        </p:txBody>
      </p:sp>
      <p:sp>
        <p:nvSpPr>
          <p:cNvPr id="116743" name="Text Box 7"/>
          <p:cNvSpPr txBox="1">
            <a:spLocks noChangeArrowheads="1"/>
          </p:cNvSpPr>
          <p:nvPr/>
        </p:nvSpPr>
        <p:spPr bwMode="auto">
          <a:xfrm>
            <a:off x="2113248" y="1093875"/>
            <a:ext cx="1301959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cousin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16744" name="Text Box 8"/>
          <p:cNvSpPr txBox="1">
            <a:spLocks noChangeArrowheads="1"/>
          </p:cNvSpPr>
          <p:nvPr/>
        </p:nvSpPr>
        <p:spPr bwMode="auto">
          <a:xfrm>
            <a:off x="4545023" y="1106336"/>
            <a:ext cx="1042850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from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16745" name="Text Box 9"/>
          <p:cNvSpPr txBox="1">
            <a:spLocks noChangeArrowheads="1"/>
          </p:cNvSpPr>
          <p:nvPr/>
        </p:nvSpPr>
        <p:spPr bwMode="auto">
          <a:xfrm>
            <a:off x="7137233" y="1708927"/>
            <a:ext cx="1027845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went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16746" name="Text Box 10"/>
          <p:cNvSpPr txBox="1">
            <a:spLocks noChangeArrowheads="1"/>
          </p:cNvSpPr>
          <p:nvPr/>
        </p:nvSpPr>
        <p:spPr bwMode="auto">
          <a:xfrm>
            <a:off x="1096127" y="2835746"/>
            <a:ext cx="1072730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can’t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16747" name="Text Box 11"/>
          <p:cNvSpPr txBox="1">
            <a:spLocks noChangeArrowheads="1"/>
          </p:cNvSpPr>
          <p:nvPr/>
        </p:nvSpPr>
        <p:spPr bwMode="auto">
          <a:xfrm>
            <a:off x="992897" y="2831325"/>
            <a:ext cx="10472480" cy="127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rgbClr val="FF0000"/>
                </a:solidFill>
              </a:rPr>
              <a:t>                                                                        must    prepare 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  </a:t>
            </a:r>
            <a:r>
              <a:rPr lang="en-US" altLang="zh-CN" dirty="0" smtClean="0">
                <a:solidFill>
                  <a:srgbClr val="FF0000"/>
                </a:solidFill>
              </a:rPr>
              <a:t>for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16748" name="Text Box 12"/>
          <p:cNvSpPr txBox="1">
            <a:spLocks noChangeArrowheads="1"/>
          </p:cNvSpPr>
          <p:nvPr/>
        </p:nvSpPr>
        <p:spPr bwMode="auto">
          <a:xfrm>
            <a:off x="1078210" y="4012111"/>
            <a:ext cx="1003801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until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16749" name="Text Box 13"/>
          <p:cNvSpPr txBox="1">
            <a:spLocks noChangeArrowheads="1"/>
          </p:cNvSpPr>
          <p:nvPr/>
        </p:nvSpPr>
        <p:spPr bwMode="auto">
          <a:xfrm>
            <a:off x="7137233" y="4012111"/>
            <a:ext cx="1119217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catch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16750" name="Text Box 14"/>
          <p:cNvSpPr txBox="1">
            <a:spLocks noChangeArrowheads="1"/>
          </p:cNvSpPr>
          <p:nvPr/>
        </p:nvSpPr>
        <p:spPr bwMode="auto">
          <a:xfrm>
            <a:off x="2903813" y="4589171"/>
            <a:ext cx="2337499" cy="631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hang  </a:t>
            </a:r>
            <a:r>
              <a:rPr lang="en-US" altLang="zh-CN" dirty="0" smtClean="0">
                <a:solidFill>
                  <a:srgbClr val="FF0000"/>
                </a:solidFill>
              </a:rPr>
              <a:t>     out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6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6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6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6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6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6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6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3" grpId="0" bldLvl="0" animBg="1"/>
      <p:bldP spid="116744" grpId="0" bldLvl="0" animBg="1"/>
      <p:bldP spid="116745" grpId="0" bldLvl="0" animBg="1"/>
      <p:bldP spid="116746" grpId="0" bldLvl="0" animBg="1"/>
      <p:bldP spid="116747" grpId="0" bldLvl="0" animBg="1"/>
      <p:bldP spid="116748" grpId="0" bldLvl="0" animBg="1"/>
      <p:bldP spid="116749" grpId="0" bldLvl="0" animBg="1"/>
      <p:bldP spid="116750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" y="116840"/>
            <a:ext cx="715010" cy="7150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94624" y="116999"/>
            <a:ext cx="5532284" cy="628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33400" indent="-533400">
              <a:lnSpc>
                <a:spcPct val="120000"/>
              </a:lnSpc>
            </a:pP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Role-play the conversation.</a:t>
            </a:r>
            <a:endParaRPr lang="zh-CN" altLang="en-US" dirty="0" smtClean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705" y="2493010"/>
            <a:ext cx="2940050" cy="151384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35915" y="889635"/>
            <a:ext cx="11784965" cy="5259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92175" indent="-892175" eaLnBrk="0" hangingPunct="0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Jeff: </a:t>
            </a:r>
            <a:r>
              <a:rPr lang="en-US" altLang="zh-CN" sz="2800" dirty="0"/>
              <a:t>Hey, N</a:t>
            </a:r>
            <a:r>
              <a:rPr lang="en-US" altLang="zh-CN" sz="2800" dirty="0">
                <a:solidFill>
                  <a:schemeClr val="tx1"/>
                </a:solidFill>
              </a:rPr>
              <a:t>ick, </a:t>
            </a:r>
            <a:r>
              <a:rPr lang="en-US" altLang="zh-CN" sz="2800" dirty="0">
                <a:solidFill>
                  <a:srgbClr val="FF0000"/>
                </a:solidFill>
              </a:rPr>
              <a:t>can you</a:t>
            </a:r>
            <a:r>
              <a:rPr lang="en-US" altLang="zh-CN" sz="2800" dirty="0">
                <a:solidFill>
                  <a:schemeClr val="tx1"/>
                </a:solidFill>
              </a:rPr>
              <a:t> come to my house on </a:t>
            </a:r>
            <a:r>
              <a:rPr lang="en-US" altLang="zh-CN" sz="2800" dirty="0" smtClean="0">
                <a:solidFill>
                  <a:schemeClr val="tx1"/>
                </a:solidFill>
              </a:rPr>
              <a:t>Saturday</a:t>
            </a:r>
            <a:r>
              <a:rPr lang="en-US" altLang="zh-CN" sz="2800" dirty="0">
                <a:solidFill>
                  <a:schemeClr val="tx1"/>
                </a:solidFill>
              </a:rPr>
              <a:t>?</a:t>
            </a:r>
            <a:r>
              <a:rPr lang="en-US" altLang="zh-CN" sz="2800" dirty="0"/>
              <a:t> </a:t>
            </a:r>
            <a:endParaRPr lang="en-US" altLang="zh-CN" sz="2800" dirty="0"/>
          </a:p>
          <a:p>
            <a:pPr marL="892175" indent="-892175" eaLnBrk="0" hangingPunct="0">
              <a:lnSpc>
                <a:spcPct val="120000"/>
              </a:lnSpc>
            </a:pPr>
            <a:r>
              <a:rPr lang="en-US" altLang="zh-CN" sz="2800" dirty="0"/>
              <a:t>         My cousin Sam from Xi’an is </a:t>
            </a:r>
            <a:r>
              <a:rPr lang="en-US" altLang="zh-CN" sz="2800" dirty="0" smtClean="0"/>
              <a:t>going </a:t>
            </a:r>
            <a:r>
              <a:rPr lang="en-US" altLang="zh-CN" sz="2800" dirty="0"/>
              <a:t>to be here.</a:t>
            </a:r>
            <a:endParaRPr lang="en-US" altLang="zh-CN" sz="2800" dirty="0"/>
          </a:p>
          <a:p>
            <a:pPr eaLnBrk="0" hangingPunct="0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Nick: </a:t>
            </a:r>
            <a:r>
              <a:rPr lang="en-US" altLang="zh-CN" sz="2800" dirty="0"/>
              <a:t>Oh, Sam! I remember </a:t>
            </a:r>
            <a:r>
              <a:rPr lang="en-US" altLang="zh-CN" sz="2800" dirty="0" smtClean="0"/>
              <a:t>we </a:t>
            </a:r>
            <a:r>
              <a:rPr lang="en-US" altLang="zh-CN" sz="2800" u="sng" dirty="0"/>
              <a:t>went bike </a:t>
            </a:r>
            <a:r>
              <a:rPr lang="en-US" altLang="zh-CN" sz="2800" u="sng" dirty="0" smtClean="0"/>
              <a:t>riding</a:t>
            </a:r>
            <a:r>
              <a:rPr lang="en-US" altLang="zh-CN" sz="2800" dirty="0" smtClean="0"/>
              <a:t> </a:t>
            </a:r>
            <a:r>
              <a:rPr lang="en-US" altLang="zh-CN" sz="2800" dirty="0"/>
              <a:t>together </a:t>
            </a:r>
            <a:r>
              <a:rPr lang="en-US" altLang="zh-CN" sz="2800" dirty="0" smtClean="0"/>
              <a:t>last </a:t>
            </a:r>
            <a:r>
              <a:rPr lang="en-US" altLang="zh-CN" sz="2800" dirty="0"/>
              <a:t>fall   </a:t>
            </a:r>
            <a:endParaRPr lang="en-US" altLang="zh-CN" sz="2800" dirty="0"/>
          </a:p>
          <a:p>
            <a:pPr eaLnBrk="0" hangingPunct="0">
              <a:lnSpc>
                <a:spcPct val="120000"/>
              </a:lnSpc>
            </a:pPr>
            <a:r>
              <a:rPr lang="en-US" altLang="zh-CN" sz="2800" dirty="0"/>
              <a:t>          when he </a:t>
            </a:r>
            <a:r>
              <a:rPr lang="en-US" altLang="zh-CN" sz="2800" dirty="0" smtClean="0"/>
              <a:t>visited </a:t>
            </a:r>
            <a:r>
              <a:rPr lang="en-US" altLang="zh-CN" sz="2800" dirty="0"/>
              <a:t>you.</a:t>
            </a:r>
            <a:endParaRPr lang="en-US" altLang="zh-CN" sz="2800" dirty="0"/>
          </a:p>
          <a:p>
            <a:pPr marL="1075055" indent="-1075055" eaLnBrk="0" hangingPunct="0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Jeff: </a:t>
            </a:r>
            <a:r>
              <a:rPr lang="en-US" altLang="zh-CN" sz="2800" dirty="0"/>
              <a:t>Yes, that’s right.</a:t>
            </a:r>
            <a:endParaRPr lang="en-US" altLang="zh-CN" sz="2800" dirty="0"/>
          </a:p>
          <a:p>
            <a:pPr marL="1075055" indent="-1075055" eaLnBrk="0" hangingPunct="0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  <a:sym typeface="+mn-ea"/>
              </a:rPr>
              <a:t>Nick:</a:t>
            </a:r>
            <a:r>
              <a:rPr lang="en-US" altLang="zh-CN" sz="2800" dirty="0">
                <a:sym typeface="+mn-ea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I’d love to come, but I’m afraid I can’t.</a:t>
            </a:r>
            <a:r>
              <a:rPr lang="en-US" altLang="zh-CN" sz="2800" dirty="0">
                <a:sym typeface="+mn-ea"/>
              </a:rPr>
              <a:t> </a:t>
            </a:r>
            <a:endParaRPr lang="en-US" altLang="zh-CN" sz="2800" dirty="0">
              <a:sym typeface="+mn-ea"/>
            </a:endParaRPr>
          </a:p>
          <a:p>
            <a:pPr marL="1075055" indent="-1075055" eaLnBrk="0" hangingPunct="0">
              <a:lnSpc>
                <a:spcPct val="120000"/>
              </a:lnSpc>
            </a:pPr>
            <a:r>
              <a:rPr lang="en-US" altLang="zh-CN" sz="2800" dirty="0" smtClean="0">
                <a:sym typeface="+mn-ea"/>
              </a:rPr>
              <a:t>          I </a:t>
            </a:r>
            <a:r>
              <a:rPr lang="en-US" altLang="zh-CN" sz="2800" dirty="0">
                <a:sym typeface="+mn-ea"/>
              </a:rPr>
              <a:t>have an exam on Monday so I must </a:t>
            </a:r>
            <a:r>
              <a:rPr lang="en-US" altLang="zh-CN" sz="2800" u="sng" dirty="0" smtClean="0">
                <a:solidFill>
                  <a:schemeClr val="tx1"/>
                </a:solidFill>
                <a:sym typeface="+mn-ea"/>
              </a:rPr>
              <a:t>prepare </a:t>
            </a:r>
            <a:r>
              <a:rPr lang="en-US" altLang="zh-CN" sz="2800" u="sng" dirty="0">
                <a:solidFill>
                  <a:schemeClr val="tx1"/>
                </a:solidFill>
                <a:sym typeface="+mn-ea"/>
              </a:rPr>
              <a:t>for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sz="2800" dirty="0">
                <a:sym typeface="+mn-ea"/>
              </a:rPr>
              <a:t>it.</a:t>
            </a:r>
            <a:endParaRPr lang="en-US" altLang="zh-CN" sz="2800" dirty="0"/>
          </a:p>
          <a:p>
            <a:pPr marL="892175" indent="-892175" eaLnBrk="0" hangingPunct="0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  <a:sym typeface="+mn-ea"/>
              </a:rPr>
              <a:t>Jeff: </a:t>
            </a:r>
            <a:r>
              <a:rPr lang="en-US" altLang="zh-CN" sz="2800" dirty="0">
                <a:sym typeface="+mn-ea"/>
              </a:rPr>
              <a:t>That’s </a:t>
            </a:r>
            <a:r>
              <a:rPr lang="en-US" altLang="zh-CN" sz="2800" u="sng" dirty="0">
                <a:sym typeface="+mn-ea"/>
              </a:rPr>
              <a:t>really too bad</a:t>
            </a:r>
            <a:r>
              <a:rPr lang="en-US" altLang="zh-CN" sz="2800" dirty="0">
                <a:sym typeface="+mn-ea"/>
              </a:rPr>
              <a:t>! Oh, but 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Sam is</a:t>
            </a:r>
            <a:r>
              <a:rPr lang="en-US" altLang="zh-CN" sz="2800" u="sng" dirty="0">
                <a:solidFill>
                  <a:schemeClr val="tx1"/>
                </a:solidFill>
                <a:sym typeface="+mn-ea"/>
              </a:rPr>
              <a:t>n’t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  </a:t>
            </a:r>
            <a:r>
              <a:rPr lang="en-US" altLang="zh-CN" sz="2800" dirty="0" smtClean="0">
                <a:solidFill>
                  <a:schemeClr val="tx1"/>
                </a:solidFill>
                <a:sym typeface="+mn-ea"/>
              </a:rPr>
              <a:t>leaving </a:t>
            </a:r>
            <a:r>
              <a:rPr lang="en-US" altLang="zh-CN" sz="2800" u="sng" dirty="0">
                <a:solidFill>
                  <a:schemeClr val="tx1"/>
                </a:solidFill>
                <a:sym typeface="+mn-ea"/>
              </a:rPr>
              <a:t>until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 next Wednesday. 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Can you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sz="2800" u="sng" dirty="0" smtClean="0">
                <a:solidFill>
                  <a:schemeClr val="tx1"/>
                </a:solidFill>
                <a:sym typeface="+mn-ea"/>
              </a:rPr>
              <a:t>hang </a:t>
            </a:r>
            <a:r>
              <a:rPr lang="en-US" altLang="zh-CN" sz="2800" u="sng" dirty="0">
                <a:solidFill>
                  <a:schemeClr val="tx1"/>
                </a:solidFill>
                <a:sym typeface="+mn-ea"/>
              </a:rPr>
              <a:t>out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 with us </a:t>
            </a:r>
            <a:r>
              <a:rPr lang="en-US" altLang="zh-CN" sz="2800" u="sng" dirty="0">
                <a:solidFill>
                  <a:schemeClr val="tx1"/>
                </a:solidFill>
                <a:sym typeface="+mn-ea"/>
              </a:rPr>
              <a:t>on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 Monday ni</a:t>
            </a:r>
            <a:r>
              <a:rPr lang="en-US" altLang="zh-CN" sz="2800" dirty="0">
                <a:sym typeface="+mn-ea"/>
              </a:rPr>
              <a:t>ght?</a:t>
            </a:r>
            <a:endParaRPr lang="en-US" altLang="zh-CN" sz="2800" dirty="0"/>
          </a:p>
          <a:p>
            <a:pPr eaLnBrk="0" hangingPunct="0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  <a:sym typeface="+mn-ea"/>
              </a:rPr>
              <a:t>Nick:</a:t>
            </a:r>
            <a:r>
              <a:rPr lang="en-US" altLang="zh-CN" sz="2800" dirty="0">
                <a:sym typeface="+mn-ea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Sure!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sz="2800" u="sng" dirty="0">
                <a:solidFill>
                  <a:schemeClr val="tx1"/>
                </a:solidFill>
                <a:sym typeface="+mn-ea"/>
              </a:rPr>
              <a:t>Catch you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 on Monday</a:t>
            </a:r>
            <a:r>
              <a:rPr lang="en-US" altLang="zh-CN" sz="2800" dirty="0">
                <a:sym typeface="+mn-ea"/>
              </a:rPr>
              <a:t>!</a:t>
            </a:r>
            <a:endParaRPr lang="en-US" altLang="zh-CN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transition>
    <p:circl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22" name="Text Box 2"/>
          <p:cNvSpPr txBox="1">
            <a:spLocks noChangeArrowheads="1"/>
          </p:cNvSpPr>
          <p:nvPr/>
        </p:nvSpPr>
        <p:spPr bwMode="auto">
          <a:xfrm>
            <a:off x="1055440" y="543883"/>
            <a:ext cx="10729192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336675" indent="-5334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973580" indent="-4572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2533650" indent="-3810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3094355" indent="-3810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3551555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4008755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4465955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923155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rgbClr val="0000FF"/>
                </a:solidFill>
              </a:rPr>
              <a:t>Listen again and match the names and answers. </a:t>
            </a:r>
            <a:endParaRPr lang="en-US" altLang="zh-CN" dirty="0">
              <a:solidFill>
                <a:srgbClr val="0000FF"/>
              </a:solidFill>
            </a:endParaRPr>
          </a:p>
        </p:txBody>
      </p:sp>
      <p:sp>
        <p:nvSpPr>
          <p:cNvPr id="111623" name="Text Box 3"/>
          <p:cNvSpPr txBox="1">
            <a:spLocks noChangeArrowheads="1"/>
          </p:cNvSpPr>
          <p:nvPr/>
        </p:nvSpPr>
        <p:spPr bwMode="auto">
          <a:xfrm>
            <a:off x="1773238" y="3278029"/>
            <a:ext cx="1116013" cy="683264"/>
          </a:xfrm>
          <a:prstGeom prst="rect">
            <a:avLst/>
          </a:prstGeom>
          <a:noFill/>
          <a:ln w="19050">
            <a:solidFill>
              <a:srgbClr val="993366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609600" indent="-609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90600" indent="-5334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52600" indent="-3810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09800" indent="-3810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May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624" name="Text Box 4"/>
          <p:cNvSpPr txBox="1">
            <a:spLocks noChangeArrowheads="1"/>
          </p:cNvSpPr>
          <p:nvPr/>
        </p:nvSpPr>
        <p:spPr bwMode="auto">
          <a:xfrm>
            <a:off x="1773238" y="2349500"/>
            <a:ext cx="1296987" cy="683264"/>
          </a:xfrm>
          <a:prstGeom prst="rect">
            <a:avLst/>
          </a:prstGeom>
          <a:noFill/>
          <a:ln w="19050">
            <a:solidFill>
              <a:srgbClr val="993366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609600" indent="-609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90600" indent="-5334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52600" indent="-3810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09800" indent="-3810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Mary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625" name="Text Box 5"/>
          <p:cNvSpPr txBox="1">
            <a:spLocks noChangeArrowheads="1"/>
          </p:cNvSpPr>
          <p:nvPr/>
        </p:nvSpPr>
        <p:spPr bwMode="auto">
          <a:xfrm>
            <a:off x="1720852" y="1416116"/>
            <a:ext cx="1079500" cy="631711"/>
          </a:xfrm>
          <a:prstGeom prst="rect">
            <a:avLst/>
          </a:prstGeom>
          <a:noFill/>
          <a:ln w="19050">
            <a:solidFill>
              <a:srgbClr val="993366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609600" indent="-609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90600" indent="-5334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52600" indent="-3810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09800" indent="-3810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Jeff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626" name="Text Box 6"/>
          <p:cNvSpPr txBox="1">
            <a:spLocks noChangeArrowheads="1"/>
          </p:cNvSpPr>
          <p:nvPr/>
        </p:nvSpPr>
        <p:spPr bwMode="auto">
          <a:xfrm>
            <a:off x="1774826" y="4221163"/>
            <a:ext cx="1908175" cy="683264"/>
          </a:xfrm>
          <a:prstGeom prst="rect">
            <a:avLst/>
          </a:prstGeom>
          <a:noFill/>
          <a:ln w="19050">
            <a:solidFill>
              <a:srgbClr val="993366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609600" indent="-609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90600" indent="-5334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52600" indent="-3810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09800" indent="-3810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Mei Ling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627" name="Text Box 7"/>
          <p:cNvSpPr txBox="1">
            <a:spLocks noChangeArrowheads="1"/>
          </p:cNvSpPr>
          <p:nvPr/>
        </p:nvSpPr>
        <p:spPr bwMode="auto">
          <a:xfrm>
            <a:off x="1774825" y="5445125"/>
            <a:ext cx="1296988" cy="683264"/>
          </a:xfrm>
          <a:prstGeom prst="rect">
            <a:avLst/>
          </a:prstGeom>
          <a:noFill/>
          <a:ln w="19050">
            <a:solidFill>
              <a:srgbClr val="993366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609600" indent="-609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90600" indent="-5334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52600" indent="-3810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09800" indent="-3810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Paul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628" name="Text Box 8"/>
          <p:cNvSpPr txBox="1">
            <a:spLocks noChangeArrowheads="1"/>
          </p:cNvSpPr>
          <p:nvPr/>
        </p:nvSpPr>
        <p:spPr bwMode="auto">
          <a:xfrm>
            <a:off x="4224339" y="1341438"/>
            <a:ext cx="3024187" cy="683264"/>
          </a:xfrm>
          <a:prstGeom prst="rect">
            <a:avLst/>
          </a:prstGeom>
          <a:noFill/>
          <a:ln w="19050">
            <a:solidFill>
              <a:srgbClr val="CCFFCC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609600" indent="-609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90600" indent="-5334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52600" indent="-3810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09800" indent="-3810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I’d love to.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629" name="Text Box 9"/>
          <p:cNvSpPr txBox="1">
            <a:spLocks noChangeArrowheads="1"/>
          </p:cNvSpPr>
          <p:nvPr/>
        </p:nvSpPr>
        <p:spPr bwMode="auto">
          <a:xfrm>
            <a:off x="4151313" y="4306888"/>
            <a:ext cx="5041900" cy="683264"/>
          </a:xfrm>
          <a:prstGeom prst="rect">
            <a:avLst/>
          </a:prstGeom>
          <a:noFill/>
          <a:ln w="19050">
            <a:solidFill>
              <a:srgbClr val="CCFFCC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609600" indent="-609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90600" indent="-5334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52600" indent="-3810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09800" indent="-3810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I’m sorry. I’m not free.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630" name="Text Box 10"/>
          <p:cNvSpPr txBox="1">
            <a:spLocks noChangeArrowheads="1"/>
          </p:cNvSpPr>
          <p:nvPr/>
        </p:nvSpPr>
        <p:spPr bwMode="auto">
          <a:xfrm>
            <a:off x="4224339" y="2305050"/>
            <a:ext cx="3240087" cy="683264"/>
          </a:xfrm>
          <a:prstGeom prst="rect">
            <a:avLst/>
          </a:prstGeom>
          <a:noFill/>
          <a:ln w="19050">
            <a:solidFill>
              <a:srgbClr val="CCFFCC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609600" indent="-609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90600" indent="-5334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52600" indent="-3810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09800" indent="-3810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I’m afraid not.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631" name="Text Box 11"/>
          <p:cNvSpPr txBox="1">
            <a:spLocks noChangeArrowheads="1"/>
          </p:cNvSpPr>
          <p:nvPr/>
        </p:nvSpPr>
        <p:spPr bwMode="auto">
          <a:xfrm>
            <a:off x="4151312" y="5357814"/>
            <a:ext cx="6697215" cy="683264"/>
          </a:xfrm>
          <a:prstGeom prst="rect">
            <a:avLst/>
          </a:prstGeom>
          <a:noFill/>
          <a:ln w="19050">
            <a:solidFill>
              <a:srgbClr val="CCFFCC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336675" indent="-5334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973580" indent="-4572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2533650" indent="-3810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3094355" indent="-3810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3551555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4008755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4465955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923155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Sorry, but I’m not </a:t>
            </a:r>
            <a:r>
              <a:rPr lang="en-US" altLang="zh-CN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available (= free)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632" name="Text Box 12"/>
          <p:cNvSpPr txBox="1">
            <a:spLocks noChangeArrowheads="1"/>
          </p:cNvSpPr>
          <p:nvPr/>
        </p:nvSpPr>
        <p:spPr bwMode="auto">
          <a:xfrm>
            <a:off x="4224338" y="3341688"/>
            <a:ext cx="4679950" cy="683264"/>
          </a:xfrm>
          <a:prstGeom prst="rect">
            <a:avLst/>
          </a:prstGeom>
          <a:noFill/>
          <a:ln w="19050">
            <a:solidFill>
              <a:srgbClr val="CCFFCC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609600" indent="-609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90600" indent="-5334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52600" indent="-3810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09800" indent="-3810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Sure. It sounds great.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53" name="Line 13"/>
          <p:cNvSpPr>
            <a:spLocks noChangeShapeType="1"/>
          </p:cNvSpPr>
          <p:nvPr/>
        </p:nvSpPr>
        <p:spPr bwMode="auto">
          <a:xfrm>
            <a:off x="2878252" y="1873885"/>
            <a:ext cx="1152525" cy="280828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5" name="Line 15"/>
          <p:cNvSpPr>
            <a:spLocks noChangeShapeType="1"/>
          </p:cNvSpPr>
          <p:nvPr/>
        </p:nvSpPr>
        <p:spPr bwMode="auto">
          <a:xfrm flipV="1">
            <a:off x="3143250" y="1628774"/>
            <a:ext cx="1081088" cy="988179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6" name="Line 16"/>
          <p:cNvSpPr>
            <a:spLocks noChangeShapeType="1"/>
          </p:cNvSpPr>
          <p:nvPr/>
        </p:nvSpPr>
        <p:spPr bwMode="auto">
          <a:xfrm flipV="1">
            <a:off x="2927351" y="2636838"/>
            <a:ext cx="1223963" cy="10795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8" name="Line 18"/>
          <p:cNvSpPr>
            <a:spLocks noChangeShapeType="1"/>
          </p:cNvSpPr>
          <p:nvPr/>
        </p:nvSpPr>
        <p:spPr bwMode="auto">
          <a:xfrm>
            <a:off x="3143251" y="4868864"/>
            <a:ext cx="1008063" cy="9366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0" name="Line 20"/>
          <p:cNvSpPr>
            <a:spLocks noChangeShapeType="1"/>
          </p:cNvSpPr>
          <p:nvPr/>
        </p:nvSpPr>
        <p:spPr bwMode="auto">
          <a:xfrm flipV="1">
            <a:off x="3070226" y="4005263"/>
            <a:ext cx="1296988" cy="18002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" name="Section A 2b截取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488" y="1302824"/>
            <a:ext cx="609600" cy="603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776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0253" grpId="0" bldLvl="0" animBg="1"/>
      <p:bldP spid="10255" grpId="0" bldLvl="0" animBg="1"/>
      <p:bldP spid="10256" grpId="0" bldLvl="0" animBg="1"/>
      <p:bldP spid="10258" grpId="0" bldLvl="0" animBg="1"/>
      <p:bldP spid="10260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/>
          <p:cNvSpPr txBox="1">
            <a:spLocks noChangeArrowheads="1"/>
          </p:cNvSpPr>
          <p:nvPr/>
        </p:nvSpPr>
        <p:spPr bwMode="auto">
          <a:xfrm>
            <a:off x="839416" y="4363878"/>
            <a:ext cx="4501008" cy="614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400" dirty="0">
                <a:solidFill>
                  <a:srgbClr val="0000FF"/>
                </a:solidFill>
              </a:rPr>
              <a:t>prepare for an exam</a:t>
            </a:r>
            <a:endParaRPr kumimoji="1" lang="en-US" altLang="zh-CN" sz="3400" b="0" dirty="0">
              <a:solidFill>
                <a:srgbClr val="0000FF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05" y="1398270"/>
            <a:ext cx="3532505" cy="3001010"/>
          </a:xfrm>
          <a:prstGeom prst="rect">
            <a:avLst/>
          </a:prstGeom>
        </p:spPr>
      </p:pic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7032734" y="4364975"/>
            <a:ext cx="3180556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rgbClr val="0000FF"/>
                </a:solidFill>
              </a:rPr>
              <a:t>meet my friend</a:t>
            </a:r>
            <a:endParaRPr lang="en-US" altLang="zh-CN" sz="3200" dirty="0">
              <a:solidFill>
                <a:srgbClr val="0000FF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560" y="1398270"/>
            <a:ext cx="3776980" cy="3001010"/>
          </a:xfrm>
          <a:prstGeom prst="rect">
            <a:avLst/>
          </a:prstGeom>
        </p:spPr>
      </p:pic>
      <p:sp>
        <p:nvSpPr>
          <p:cNvPr id="5" name="Rectangle 1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473700" y="2764790"/>
            <a:ext cx="133540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rgbClr val="0000FF"/>
                </a:solidFill>
              </a:rPr>
              <a:t>Mary</a:t>
            </a:r>
            <a:endParaRPr lang="en-US" altLang="zh-CN" sz="3200" dirty="0">
              <a:solidFill>
                <a:srgbClr val="0000FF"/>
              </a:solidFill>
            </a:endParaRPr>
          </a:p>
        </p:txBody>
      </p:sp>
      <p:sp>
        <p:nvSpPr>
          <p:cNvPr id="6" name="Rectangle 1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0274300" y="2494280"/>
            <a:ext cx="277114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rgbClr val="0000FF"/>
                </a:solidFill>
              </a:rPr>
              <a:t>Mei Ling</a:t>
            </a:r>
            <a:endParaRPr lang="en-US" altLang="zh-CN" sz="3200" dirty="0">
              <a:solidFill>
                <a:srgbClr val="0000FF"/>
              </a:solidFill>
            </a:endParaRPr>
          </a:p>
        </p:txBody>
      </p:sp>
      <p:sp>
        <p:nvSpPr>
          <p:cNvPr id="7" name="Rectangle 12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0274300" y="1268730"/>
            <a:ext cx="133540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rgbClr val="0000FF"/>
                </a:solidFill>
              </a:rPr>
              <a:t>May</a:t>
            </a:r>
            <a:endParaRPr lang="en-US" altLang="zh-CN" sz="3200" dirty="0">
              <a:solidFill>
                <a:srgbClr val="0000FF"/>
              </a:solidFill>
            </a:endParaRPr>
          </a:p>
        </p:txBody>
      </p:sp>
      <p:sp>
        <p:nvSpPr>
          <p:cNvPr id="9" name="Rectangle 1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473700" y="1024255"/>
            <a:ext cx="133540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rgbClr val="0000FF"/>
                </a:solidFill>
              </a:rPr>
              <a:t>Jeff</a:t>
            </a:r>
            <a:endParaRPr lang="en-US" altLang="zh-CN" sz="32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0" grpId="0"/>
      <p:bldP spid="15" grpId="0"/>
      <p:bldP spid="5" grpId="0"/>
      <p:bldP spid="6" grpId="0"/>
      <p:bldP spid="7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028016" y="3784412"/>
            <a:ext cx="2316480" cy="6819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</a:rPr>
              <a:t>have the flu </a:t>
            </a:r>
            <a:endParaRPr lang="zh-CN" altLang="en-US" dirty="0">
              <a:solidFill>
                <a:srgbClr val="0000FF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15" y="1384300"/>
            <a:ext cx="3172460" cy="2305050"/>
          </a:xfrm>
          <a:prstGeom prst="rect">
            <a:avLst/>
          </a:prstGeom>
        </p:spPr>
      </p:pic>
      <p:sp>
        <p:nvSpPr>
          <p:cNvPr id="19" name="圆角矩形标注 18"/>
          <p:cNvSpPr/>
          <p:nvPr/>
        </p:nvSpPr>
        <p:spPr>
          <a:xfrm>
            <a:off x="1056005" y="4500880"/>
            <a:ext cx="2499360" cy="906145"/>
          </a:xfrm>
          <a:prstGeom prst="wedgeRoundRectCallout">
            <a:avLst>
              <a:gd name="adj1" fmla="val 34411"/>
              <a:gd name="adj2" fmla="val -511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4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 smtClean="0">
                <a:solidFill>
                  <a:srgbClr val="FF0000"/>
                </a:solidFill>
              </a:rPr>
              <a:t>. </a:t>
            </a:r>
            <a:r>
              <a:rPr lang="zh-CN" altLang="en-US" sz="2400" dirty="0" smtClean="0">
                <a:solidFill>
                  <a:srgbClr val="FF0000"/>
                </a:solidFill>
              </a:rPr>
              <a:t>流行性感冒；流感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625750" y="3740998"/>
            <a:ext cx="2902585" cy="6819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</a:rPr>
              <a:t>go to </a:t>
            </a:r>
            <a:r>
              <a:rPr lang="en-US" altLang="zh-CN" dirty="0" smtClean="0">
                <a:solidFill>
                  <a:srgbClr val="0000FF"/>
                </a:solidFill>
              </a:rPr>
              <a:t>the </a:t>
            </a:r>
            <a:r>
              <a:rPr lang="en-US" altLang="zh-CN" dirty="0">
                <a:solidFill>
                  <a:srgbClr val="0000FF"/>
                </a:solidFill>
              </a:rPr>
              <a:t>doctor</a:t>
            </a:r>
            <a:endParaRPr lang="en-US" altLang="zh-CN" dirty="0">
              <a:solidFill>
                <a:srgbClr val="0000FF"/>
              </a:solidFill>
            </a:endParaRPr>
          </a:p>
        </p:txBody>
      </p:sp>
      <p:sp>
        <p:nvSpPr>
          <p:cNvPr id="22" name="圆角矩形标注 21"/>
          <p:cNvSpPr/>
          <p:nvPr/>
        </p:nvSpPr>
        <p:spPr>
          <a:xfrm>
            <a:off x="5807968" y="4588464"/>
            <a:ext cx="1944216" cy="648072"/>
          </a:xfrm>
          <a:prstGeom prst="wedgeRoundRectCallout">
            <a:avLst>
              <a:gd name="adj1" fmla="val -36720"/>
              <a:gd name="adj2" fmla="val -511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400" dirty="0" smtClean="0">
                <a:solidFill>
                  <a:srgbClr val="FF0000"/>
                </a:solidFill>
              </a:rPr>
              <a:t>去看医生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630" y="1377315"/>
            <a:ext cx="4398645" cy="2315845"/>
          </a:xfrm>
          <a:prstGeom prst="rect">
            <a:avLst/>
          </a:prstGeom>
        </p:spPr>
      </p:pic>
      <p:sp>
        <p:nvSpPr>
          <p:cNvPr id="26" name="Text Box 13"/>
          <p:cNvSpPr txBox="1">
            <a:spLocks noChangeArrowheads="1"/>
          </p:cNvSpPr>
          <p:nvPr/>
        </p:nvSpPr>
        <p:spPr bwMode="auto">
          <a:xfrm>
            <a:off x="8550356" y="3792205"/>
            <a:ext cx="3017436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dirty="0" smtClean="0">
                <a:solidFill>
                  <a:srgbClr val="0000FF"/>
                </a:solidFill>
              </a:rPr>
              <a:t>help </a:t>
            </a:r>
            <a:r>
              <a:rPr kumimoji="1" lang="en-US" altLang="zh-CN" dirty="0">
                <a:solidFill>
                  <a:srgbClr val="0000FF"/>
                </a:solidFill>
              </a:rPr>
              <a:t>my </a:t>
            </a:r>
            <a:r>
              <a:rPr kumimoji="1" lang="en-US" altLang="zh-CN" dirty="0" smtClean="0">
                <a:solidFill>
                  <a:srgbClr val="0000FF"/>
                </a:solidFill>
              </a:rPr>
              <a:t>parents</a:t>
            </a:r>
            <a:endParaRPr kumimoji="1" lang="en-US" altLang="zh-CN" dirty="0">
              <a:solidFill>
                <a:srgbClr val="CC00FF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4"/>
          <a:srcRect r="14214"/>
          <a:stretch>
            <a:fillRect/>
          </a:stretch>
        </p:blipFill>
        <p:spPr>
          <a:xfrm>
            <a:off x="8727440" y="1384935"/>
            <a:ext cx="2840355" cy="2214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2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7" name="Rectangle 3"/>
          <p:cNvSpPr>
            <a:spLocks noChangeArrowheads="1"/>
          </p:cNvSpPr>
          <p:nvPr/>
        </p:nvSpPr>
        <p:spPr bwMode="auto">
          <a:xfrm>
            <a:off x="3143299" y="3116385"/>
            <a:ext cx="3411511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 smtClean="0">
                <a:solidFill>
                  <a:srgbClr val="FF0066"/>
                </a:solidFill>
                <a:cs typeface="Times New Roman" panose="02020603050405020304" pitchFamily="18" charset="0"/>
              </a:rPr>
              <a:t>– </a:t>
            </a:r>
            <a:r>
              <a:rPr lang="en-US" altLang="zh-CN" sz="3200" i="1" dirty="0" smtClean="0">
                <a:solidFill>
                  <a:srgbClr val="FF0066"/>
                </a:solidFill>
              </a:rPr>
              <a:t>Sure </a:t>
            </a:r>
            <a:r>
              <a:rPr lang="en-US" altLang="zh-CN" sz="3200" i="1" dirty="0">
                <a:solidFill>
                  <a:srgbClr val="FF0066"/>
                </a:solidFill>
              </a:rPr>
              <a:t>, I’d love to.</a:t>
            </a:r>
            <a:endParaRPr lang="en-US" altLang="zh-CN" sz="3200" i="1" dirty="0">
              <a:solidFill>
                <a:srgbClr val="FF0066"/>
              </a:solidFill>
            </a:endParaRPr>
          </a:p>
        </p:txBody>
      </p:sp>
      <p:sp>
        <p:nvSpPr>
          <p:cNvPr id="205828" name="AutoShape 4"/>
          <p:cNvSpPr>
            <a:spLocks noChangeArrowheads="1"/>
          </p:cNvSpPr>
          <p:nvPr/>
        </p:nvSpPr>
        <p:spPr bwMode="auto">
          <a:xfrm>
            <a:off x="1129506" y="3356992"/>
            <a:ext cx="1144437" cy="1080120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571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5124" name="Picture 10" descr="school154452_24408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90"/>
          <a:stretch>
            <a:fillRect/>
          </a:stretch>
        </p:blipFill>
        <p:spPr bwMode="auto">
          <a:xfrm>
            <a:off x="8904288" y="1773239"/>
            <a:ext cx="1763712" cy="376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AutoShape 11"/>
          <p:cNvSpPr>
            <a:spLocks noChangeArrowheads="1"/>
          </p:cNvSpPr>
          <p:nvPr/>
        </p:nvSpPr>
        <p:spPr bwMode="auto">
          <a:xfrm>
            <a:off x="1919536" y="1700808"/>
            <a:ext cx="6624637" cy="836613"/>
          </a:xfrm>
          <a:prstGeom prst="wedgeRoundRectCallout">
            <a:avLst>
              <a:gd name="adj1" fmla="val 57020"/>
              <a:gd name="adj2" fmla="val 141298"/>
              <a:gd name="adj3" fmla="val 16667"/>
            </a:avLst>
          </a:prstGeom>
          <a:solidFill>
            <a:srgbClr val="CCFF99">
              <a:alpha val="50195"/>
            </a:srgbClr>
          </a:solidFill>
          <a:ln w="9525">
            <a:solidFill>
              <a:schemeClr val="tx1"/>
            </a:solidFill>
            <a:miter lim="800000"/>
          </a:ln>
        </p:spPr>
        <p:txBody>
          <a:bodyPr lIns="90000" tIns="46800" rIns="90000" bIns="46800" anchor="ctr"/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1800" b="0">
              <a:latin typeface="Monotype Corsiva" pitchFamily="66" charset="0"/>
            </a:endParaRPr>
          </a:p>
        </p:txBody>
      </p:sp>
      <p:sp>
        <p:nvSpPr>
          <p:cNvPr id="5126" name="Text Box 12"/>
          <p:cNvSpPr txBox="1">
            <a:spLocks noChangeArrowheads="1"/>
          </p:cNvSpPr>
          <p:nvPr/>
        </p:nvSpPr>
        <p:spPr bwMode="auto">
          <a:xfrm>
            <a:off x="2063799" y="1773361"/>
            <a:ext cx="7620000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 smtClean="0">
                <a:cs typeface="Times New Roman" panose="02020603050405020304" pitchFamily="18" charset="0"/>
              </a:rPr>
              <a:t>– </a:t>
            </a:r>
            <a:r>
              <a:rPr lang="en-US" altLang="zh-CN" sz="3200" i="1" dirty="0" smtClean="0">
                <a:solidFill>
                  <a:srgbClr val="FF0000"/>
                </a:solidFill>
              </a:rPr>
              <a:t>Can </a:t>
            </a:r>
            <a:r>
              <a:rPr lang="en-US" altLang="zh-CN" sz="3200" i="1" dirty="0">
                <a:solidFill>
                  <a:srgbClr val="FF0000"/>
                </a:solidFill>
              </a:rPr>
              <a:t>you</a:t>
            </a:r>
            <a:r>
              <a:rPr lang="en-US" altLang="zh-CN" sz="3200" i="1" dirty="0"/>
              <a:t> come to my party?</a:t>
            </a:r>
            <a:endParaRPr lang="en-US" altLang="zh-CN" sz="3200" i="1" dirty="0"/>
          </a:p>
        </p:txBody>
      </p:sp>
      <p:sp>
        <p:nvSpPr>
          <p:cNvPr id="205840" name="Text Box 16"/>
          <p:cNvSpPr txBox="1">
            <a:spLocks noChangeArrowheads="1"/>
          </p:cNvSpPr>
          <p:nvPr/>
        </p:nvSpPr>
        <p:spPr bwMode="auto">
          <a:xfrm>
            <a:off x="3137049" y="3748096"/>
            <a:ext cx="6697663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 smtClean="0">
                <a:solidFill>
                  <a:srgbClr val="FF0066"/>
                </a:solidFill>
                <a:cs typeface="Times New Roman" panose="02020603050405020304" pitchFamily="18" charset="0"/>
              </a:rPr>
              <a:t>– </a:t>
            </a:r>
            <a:r>
              <a:rPr lang="en-US" altLang="zh-CN" sz="3200" i="1" dirty="0" smtClean="0">
                <a:solidFill>
                  <a:srgbClr val="FF0066"/>
                </a:solidFill>
              </a:rPr>
              <a:t>That  </a:t>
            </a:r>
            <a:r>
              <a:rPr lang="en-US" altLang="zh-CN" sz="3200" i="1" dirty="0">
                <a:solidFill>
                  <a:srgbClr val="FF0066"/>
                </a:solidFill>
              </a:rPr>
              <a:t>sounds great /good.</a:t>
            </a:r>
            <a:endParaRPr lang="en-US" altLang="zh-CN" sz="3200" i="1" dirty="0">
              <a:solidFill>
                <a:srgbClr val="FF0066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 smtClean="0">
                <a:solidFill>
                  <a:srgbClr val="FF0066"/>
                </a:solidFill>
                <a:cs typeface="Times New Roman" panose="02020603050405020304" pitchFamily="18" charset="0"/>
              </a:rPr>
              <a:t>– </a:t>
            </a:r>
            <a:r>
              <a:rPr lang="en-US" altLang="zh-CN" sz="3200" i="1" dirty="0" smtClean="0">
                <a:solidFill>
                  <a:srgbClr val="FF0066"/>
                </a:solidFill>
              </a:rPr>
              <a:t>That </a:t>
            </a:r>
            <a:r>
              <a:rPr lang="en-US" altLang="zh-CN" sz="3200" i="1" dirty="0">
                <a:solidFill>
                  <a:srgbClr val="FF0066"/>
                </a:solidFill>
              </a:rPr>
              <a:t>would be nice.</a:t>
            </a:r>
            <a:endParaRPr lang="en-US" altLang="zh-CN" sz="3200" i="1" dirty="0">
              <a:solidFill>
                <a:srgbClr val="FF006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5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5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827" grpId="0"/>
      <p:bldP spid="205828" grpId="0" animBg="1"/>
      <p:bldP spid="20584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2"/>
          <p:cNvSpPr>
            <a:spLocks noGrp="1" noChangeArrowheads="1"/>
          </p:cNvSpPr>
          <p:nvPr>
            <p:ph type="title"/>
          </p:nvPr>
        </p:nvSpPr>
        <p:spPr>
          <a:xfrm>
            <a:off x="1774824" y="865188"/>
            <a:ext cx="8229600" cy="547686"/>
          </a:xfrm>
        </p:spPr>
        <p:txBody>
          <a:bodyPr/>
          <a:lstStyle/>
          <a:p>
            <a:pPr algn="l">
              <a:lnSpc>
                <a:spcPct val="120000"/>
              </a:lnSpc>
              <a:spcBef>
                <a:spcPct val="50000"/>
              </a:spcBef>
            </a:pPr>
            <a:r>
              <a:rPr lang="en-US" altLang="zh-CN" sz="3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zh-CN" sz="32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you</a:t>
            </a:r>
            <a:r>
              <a:rPr lang="en-US" altLang="zh-CN" sz="3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come to my party?</a:t>
            </a:r>
            <a:endParaRPr lang="en-US" altLang="zh-CN" sz="3200" b="1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0164" name="Rectangle 4"/>
          <p:cNvSpPr>
            <a:spLocks noChangeArrowheads="1"/>
          </p:cNvSpPr>
          <p:nvPr/>
        </p:nvSpPr>
        <p:spPr bwMode="auto">
          <a:xfrm>
            <a:off x="2855913" y="1479081"/>
            <a:ext cx="3168079" cy="2456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 smtClean="0">
                <a:solidFill>
                  <a:srgbClr val="000099"/>
                </a:solidFill>
                <a:cs typeface="Times New Roman" panose="02020603050405020304" pitchFamily="18" charset="0"/>
              </a:rPr>
              <a:t>Sorry</a:t>
            </a:r>
            <a:r>
              <a:rPr lang="en-US" altLang="zh-CN" sz="3200" i="1" dirty="0">
                <a:solidFill>
                  <a:srgbClr val="000099"/>
                </a:solidFill>
                <a:cs typeface="Times New Roman" panose="02020603050405020304" pitchFamily="18" charset="0"/>
              </a:rPr>
              <a:t>, I can’t . </a:t>
            </a:r>
            <a:endParaRPr lang="en-US" altLang="zh-CN" sz="3200" i="1" dirty="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>
                <a:solidFill>
                  <a:srgbClr val="000099"/>
                </a:solidFill>
                <a:cs typeface="Times New Roman" panose="02020603050405020304" pitchFamily="18" charset="0"/>
              </a:rPr>
              <a:t>I </a:t>
            </a:r>
            <a:r>
              <a:rPr lang="en-US" altLang="zh-CN" sz="3200" i="1" dirty="0">
                <a:solidFill>
                  <a:srgbClr val="FF0000"/>
                </a:solidFill>
                <a:cs typeface="Times New Roman" panose="02020603050405020304" pitchFamily="18" charset="0"/>
              </a:rPr>
              <a:t>have to…</a:t>
            </a:r>
            <a:endParaRPr lang="en-US" altLang="zh-CN" sz="3200" i="1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>
                <a:solidFill>
                  <a:srgbClr val="FF0000"/>
                </a:solidFill>
                <a:cs typeface="Times New Roman" panose="02020603050405020304" pitchFamily="18" charset="0"/>
              </a:rPr>
              <a:t>I must…</a:t>
            </a:r>
            <a:endParaRPr lang="en-US" altLang="zh-CN" sz="3200" i="1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>
                <a:solidFill>
                  <a:srgbClr val="FF0000"/>
                </a:solidFill>
                <a:cs typeface="Times New Roman" panose="02020603050405020304" pitchFamily="18" charset="0"/>
              </a:rPr>
              <a:t>I am going to…</a:t>
            </a:r>
            <a:endParaRPr lang="en-US" altLang="zh-CN" sz="3200" i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20165" name="Rectangle 5"/>
          <p:cNvSpPr>
            <a:spLocks noChangeArrowheads="1"/>
          </p:cNvSpPr>
          <p:nvPr/>
        </p:nvSpPr>
        <p:spPr bwMode="auto">
          <a:xfrm>
            <a:off x="1703388" y="4221164"/>
            <a:ext cx="9144000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271780" indent="-271780"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sz="3200" i="1" dirty="0" smtClean="0">
                <a:solidFill>
                  <a:srgbClr val="000099"/>
                </a:solidFill>
                <a:cs typeface="Times New Roman" panose="02020603050405020304" pitchFamily="18" charset="0"/>
              </a:rPr>
              <a:t>– Sorry</a:t>
            </a:r>
            <a:r>
              <a:rPr lang="en-US" altLang="zh-CN" sz="3200" i="1" dirty="0">
                <a:solidFill>
                  <a:srgbClr val="000099"/>
                </a:solidFill>
                <a:cs typeface="Times New Roman" panose="02020603050405020304" pitchFamily="18" charset="0"/>
              </a:rPr>
              <a:t>, I can’t . I </a:t>
            </a:r>
            <a:r>
              <a:rPr lang="en-US" altLang="zh-CN" sz="3200" i="1" u="sng" dirty="0">
                <a:solidFill>
                  <a:srgbClr val="FF0000"/>
                </a:solidFill>
                <a:cs typeface="Times New Roman" panose="02020603050405020304" pitchFamily="18" charset="0"/>
              </a:rPr>
              <a:t>have the flu,</a:t>
            </a:r>
            <a:r>
              <a:rPr lang="en-US" altLang="zh-CN" sz="3200" i="1" u="sng" dirty="0">
                <a:solidFill>
                  <a:srgbClr val="000099"/>
                </a:solidFill>
                <a:cs typeface="Times New Roman" panose="02020603050405020304" pitchFamily="18" charset="0"/>
              </a:rPr>
              <a:t> I must /have to </a:t>
            </a:r>
            <a:r>
              <a:rPr lang="en-US" altLang="zh-CN" sz="3200" i="1" dirty="0" smtClean="0">
                <a:solidFill>
                  <a:srgbClr val="000099"/>
                </a:solidFill>
                <a:cs typeface="Times New Roman" panose="02020603050405020304" pitchFamily="18" charset="0"/>
              </a:rPr>
              <a:t>go </a:t>
            </a:r>
            <a:r>
              <a:rPr lang="en-US" altLang="zh-CN" sz="3200" i="1" dirty="0">
                <a:solidFill>
                  <a:srgbClr val="000099"/>
                </a:solidFill>
                <a:cs typeface="Times New Roman" panose="02020603050405020304" pitchFamily="18" charset="0"/>
              </a:rPr>
              <a:t>to the doctor.</a:t>
            </a:r>
            <a:endParaRPr lang="en-US" altLang="zh-CN" sz="3200" i="1" dirty="0">
              <a:solidFill>
                <a:srgbClr val="000099"/>
              </a:solidFill>
              <a:cs typeface="Times New Roman" panose="02020603050405020304" pitchFamily="18" charset="0"/>
            </a:endParaRPr>
          </a:p>
        </p:txBody>
      </p:sp>
      <p:sp>
        <p:nvSpPr>
          <p:cNvPr id="220166" name="Rectangle 6"/>
          <p:cNvSpPr>
            <a:spLocks noChangeArrowheads="1"/>
          </p:cNvSpPr>
          <p:nvPr/>
        </p:nvSpPr>
        <p:spPr bwMode="auto">
          <a:xfrm>
            <a:off x="1623218" y="5416017"/>
            <a:ext cx="8532813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sz="3200" i="1" dirty="0" smtClean="0">
                <a:solidFill>
                  <a:srgbClr val="000099"/>
                </a:solidFill>
                <a:cs typeface="Times New Roman" panose="02020603050405020304" pitchFamily="18" charset="0"/>
              </a:rPr>
              <a:t>– Sorry</a:t>
            </a:r>
            <a:r>
              <a:rPr lang="en-US" altLang="zh-CN" sz="3200" i="1" dirty="0">
                <a:solidFill>
                  <a:srgbClr val="000099"/>
                </a:solidFill>
                <a:cs typeface="Times New Roman" panose="02020603050405020304" pitchFamily="18" charset="0"/>
              </a:rPr>
              <a:t>, I can’t . I </a:t>
            </a:r>
            <a:r>
              <a:rPr lang="en-US" altLang="zh-CN" sz="3200" i="1" dirty="0">
                <a:solidFill>
                  <a:srgbClr val="FF0000"/>
                </a:solidFill>
                <a:cs typeface="Times New Roman" panose="02020603050405020304" pitchFamily="18" charset="0"/>
              </a:rPr>
              <a:t>am going</a:t>
            </a:r>
            <a:r>
              <a:rPr lang="en-US" altLang="zh-CN" sz="3200" i="1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3200" i="1" dirty="0">
                <a:solidFill>
                  <a:srgbClr val="FF0000"/>
                </a:solidFill>
                <a:cs typeface="Times New Roman" panose="02020603050405020304" pitchFamily="18" charset="0"/>
              </a:rPr>
              <a:t>to</a:t>
            </a:r>
            <a:r>
              <a:rPr lang="en-US" altLang="zh-CN" sz="3200" i="1" dirty="0">
                <a:solidFill>
                  <a:srgbClr val="000099"/>
                </a:solidFill>
                <a:cs typeface="Times New Roman" panose="02020603050405020304" pitchFamily="18" charset="0"/>
              </a:rPr>
              <a:t> see a </a:t>
            </a:r>
            <a:r>
              <a:rPr lang="en-US" altLang="zh-CN" sz="3200" i="1" dirty="0" smtClean="0">
                <a:solidFill>
                  <a:srgbClr val="000099"/>
                </a:solidFill>
                <a:cs typeface="Times New Roman" panose="02020603050405020304" pitchFamily="18" charset="0"/>
              </a:rPr>
              <a:t>doctor.</a:t>
            </a:r>
            <a:endParaRPr lang="en-US" altLang="zh-CN" sz="3200" i="1" dirty="0">
              <a:solidFill>
                <a:srgbClr val="000099"/>
              </a:solidFill>
              <a:cs typeface="Times New Roman" panose="02020603050405020304" pitchFamily="18" charset="0"/>
            </a:endParaRPr>
          </a:p>
        </p:txBody>
      </p:sp>
      <p:sp>
        <p:nvSpPr>
          <p:cNvPr id="6151" name="AutoShape 8"/>
          <p:cNvSpPr/>
          <p:nvPr/>
        </p:nvSpPr>
        <p:spPr bwMode="auto">
          <a:xfrm>
            <a:off x="2424113" y="1773238"/>
            <a:ext cx="431800" cy="2087562"/>
          </a:xfrm>
          <a:prstGeom prst="leftBrace">
            <a:avLst>
              <a:gd name="adj1" fmla="val 40266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145" y="1698997"/>
            <a:ext cx="2775020" cy="2016224"/>
          </a:xfrm>
          <a:prstGeom prst="rect">
            <a:avLst/>
          </a:prstGeom>
        </p:spPr>
      </p:pic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1092960" y="2372796"/>
            <a:ext cx="757352" cy="881577"/>
          </a:xfrm>
          <a:prstGeom prst="smileyFace">
            <a:avLst>
              <a:gd name="adj" fmla="val -4653"/>
            </a:avLst>
          </a:prstGeom>
          <a:solidFill>
            <a:schemeClr val="accent1"/>
          </a:solidFill>
          <a:ln w="571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0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0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20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164" grpId="0"/>
      <p:bldP spid="220165" grpId="0"/>
      <p:bldP spid="220166" grpId="0"/>
      <p:bldP spid="6151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50" name="Picture 2" descr="8261_8907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1" y="2160392"/>
            <a:ext cx="3203575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851" name="Text Box 3"/>
          <p:cNvSpPr txBox="1">
            <a:spLocks noChangeArrowheads="1"/>
          </p:cNvSpPr>
          <p:nvPr/>
        </p:nvSpPr>
        <p:spPr bwMode="auto">
          <a:xfrm>
            <a:off x="1524001" y="1124744"/>
            <a:ext cx="9144000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sz="3200" i="1" dirty="0" smtClean="0">
                <a:ea typeface="华文琥珀" panose="02010800040101010101" pitchFamily="2" charset="-122"/>
                <a:cs typeface="Times New Roman" panose="02020603050405020304" pitchFamily="18" charset="0"/>
              </a:rPr>
              <a:t>– Can </a:t>
            </a:r>
            <a:r>
              <a:rPr lang="en-US" altLang="zh-CN" sz="3200" i="1" dirty="0">
                <a:ea typeface="华文琥珀" panose="02010800040101010101" pitchFamily="2" charset="-122"/>
                <a:cs typeface="Times New Roman" panose="02020603050405020304" pitchFamily="18" charset="0"/>
              </a:rPr>
              <a:t>you watch a basketball match with me?</a:t>
            </a:r>
            <a:endParaRPr lang="en-US" altLang="zh-CN" sz="3200" i="1" dirty="0">
              <a:ea typeface="华文琥珀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6852" name="AutoShape 4"/>
          <p:cNvSpPr>
            <a:spLocks noChangeArrowheads="1"/>
          </p:cNvSpPr>
          <p:nvPr/>
        </p:nvSpPr>
        <p:spPr bwMode="auto">
          <a:xfrm>
            <a:off x="8184232" y="4725144"/>
            <a:ext cx="864517" cy="834178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571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200"/>
          </a:p>
        </p:txBody>
      </p:sp>
      <p:sp>
        <p:nvSpPr>
          <p:cNvPr id="206853" name="Text Box 5"/>
          <p:cNvSpPr txBox="1">
            <a:spLocks noChangeArrowheads="1"/>
          </p:cNvSpPr>
          <p:nvPr/>
        </p:nvSpPr>
        <p:spPr bwMode="auto">
          <a:xfrm>
            <a:off x="4872040" y="2132806"/>
            <a:ext cx="5329237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– Sure, </a:t>
            </a:r>
            <a:r>
              <a:rPr lang="en-US" altLang="zh-CN" sz="3200" i="1" dirty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I’d </a:t>
            </a:r>
            <a:r>
              <a:rPr lang="en-US" altLang="zh-CN" sz="3200" i="1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love / like </a:t>
            </a:r>
            <a:r>
              <a:rPr lang="en-US" altLang="zh-CN" sz="3200" i="1" dirty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to.</a:t>
            </a:r>
            <a:endParaRPr lang="en-US" altLang="zh-CN" sz="3200" i="1" dirty="0">
              <a:solidFill>
                <a:srgbClr val="FF0000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6869" name="Text Box 21"/>
          <p:cNvSpPr txBox="1">
            <a:spLocks noChangeArrowheads="1"/>
          </p:cNvSpPr>
          <p:nvPr/>
        </p:nvSpPr>
        <p:spPr bwMode="auto">
          <a:xfrm>
            <a:off x="4906965" y="2924969"/>
            <a:ext cx="5761037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– That  </a:t>
            </a:r>
            <a:r>
              <a:rPr lang="en-US" altLang="zh-CN" sz="3200" i="1" dirty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sounds great </a:t>
            </a:r>
            <a:r>
              <a:rPr lang="en-US" altLang="zh-CN" sz="3200" i="1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/ good</a:t>
            </a:r>
            <a:r>
              <a:rPr lang="en-US" altLang="zh-CN" sz="3200" i="1" dirty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.</a:t>
            </a:r>
            <a:endParaRPr lang="en-US" altLang="zh-CN" sz="3200" i="1" dirty="0">
              <a:solidFill>
                <a:srgbClr val="FF0000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– That </a:t>
            </a:r>
            <a:r>
              <a:rPr lang="en-US" altLang="zh-CN" sz="3200" i="1" dirty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would be nice.</a:t>
            </a:r>
            <a:endParaRPr lang="en-US" altLang="zh-CN" sz="3200" i="1" dirty="0">
              <a:solidFill>
                <a:srgbClr val="FF0000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6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6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6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2" grpId="0" animBg="1"/>
      <p:bldP spid="206853" grpId="0"/>
      <p:bldP spid="20686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8" name="Text Box 4"/>
          <p:cNvSpPr>
            <a:spLocks noGrp="1" noChangeArrowheads="1"/>
          </p:cNvSpPr>
          <p:nvPr>
            <p:ph type="title"/>
          </p:nvPr>
        </p:nvSpPr>
        <p:spPr>
          <a:xfrm>
            <a:off x="983432" y="1166377"/>
            <a:ext cx="7560840" cy="718284"/>
          </a:xfrm>
        </p:spPr>
        <p:txBody>
          <a:bodyPr/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altLang="zh-CN" sz="3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Can </a:t>
            </a:r>
            <a:r>
              <a:rPr lang="en-US" altLang="zh-CN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go shopping with me tomorrow?</a:t>
            </a:r>
            <a:endParaRPr lang="en-US" altLang="zh-CN" sz="3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6070" name="AutoShape 6"/>
          <p:cNvSpPr>
            <a:spLocks noChangeArrowheads="1"/>
          </p:cNvSpPr>
          <p:nvPr/>
        </p:nvSpPr>
        <p:spPr bwMode="auto">
          <a:xfrm>
            <a:off x="767408" y="2331399"/>
            <a:ext cx="971550" cy="1008062"/>
          </a:xfrm>
          <a:prstGeom prst="smileyFace">
            <a:avLst>
              <a:gd name="adj" fmla="val -4653"/>
            </a:avLst>
          </a:prstGeom>
          <a:solidFill>
            <a:schemeClr val="accent1"/>
          </a:solidFill>
          <a:ln w="571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6071" name="Text Box 7"/>
          <p:cNvSpPr txBox="1">
            <a:spLocks noChangeArrowheads="1"/>
          </p:cNvSpPr>
          <p:nvPr/>
        </p:nvSpPr>
        <p:spPr bwMode="auto">
          <a:xfrm>
            <a:off x="1830388" y="2179631"/>
            <a:ext cx="5867400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– Sorry</a:t>
            </a:r>
            <a:r>
              <a:rPr lang="en-US" altLang="zh-CN" sz="3200" i="1" dirty="0">
                <a:solidFill>
                  <a:srgbClr val="FF0000"/>
                </a:solidFill>
                <a:cs typeface="Times New Roman" panose="02020603050405020304" pitchFamily="18" charset="0"/>
              </a:rPr>
              <a:t>, I can’t.</a:t>
            </a:r>
            <a:r>
              <a:rPr lang="en-US" altLang="zh-CN" sz="3200" i="1" dirty="0">
                <a:cs typeface="Times New Roman" panose="02020603050405020304" pitchFamily="18" charset="0"/>
              </a:rPr>
              <a:t> </a:t>
            </a:r>
            <a:r>
              <a:rPr lang="en-US" altLang="zh-CN" sz="3200" i="1" dirty="0">
                <a:solidFill>
                  <a:srgbClr val="FF0000"/>
                </a:solidFill>
                <a:cs typeface="Times New Roman" panose="02020603050405020304" pitchFamily="18" charset="0"/>
              </a:rPr>
              <a:t>I have to/must</a:t>
            </a:r>
            <a:endParaRPr lang="en-US" altLang="zh-CN" sz="3200" b="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16072" name="Text Box 8"/>
          <p:cNvSpPr txBox="1">
            <a:spLocks noChangeArrowheads="1"/>
          </p:cNvSpPr>
          <p:nvPr/>
        </p:nvSpPr>
        <p:spPr bwMode="auto">
          <a:xfrm>
            <a:off x="2171701" y="2722742"/>
            <a:ext cx="4212331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/>
              <a:t>prepare for an exam.</a:t>
            </a:r>
            <a:endParaRPr lang="en-US" altLang="zh-CN" sz="3200" b="0" dirty="0">
              <a:latin typeface="Monotype Corsiva" pitchFamily="66" charset="0"/>
            </a:endParaRPr>
          </a:p>
        </p:txBody>
      </p:sp>
      <p:sp>
        <p:nvSpPr>
          <p:cNvPr id="216073" name="Text Box 9"/>
          <p:cNvSpPr txBox="1">
            <a:spLocks noChangeArrowheads="1"/>
          </p:cNvSpPr>
          <p:nvPr/>
        </p:nvSpPr>
        <p:spPr bwMode="auto">
          <a:xfrm>
            <a:off x="1524001" y="3716339"/>
            <a:ext cx="6480175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 smtClean="0">
                <a:cs typeface="Times New Roman" panose="02020603050405020304" pitchFamily="18" charset="0"/>
              </a:rPr>
              <a:t>– </a:t>
            </a:r>
            <a:r>
              <a:rPr lang="en-US" altLang="zh-CN" sz="3200" i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Sorry</a:t>
            </a:r>
            <a:r>
              <a:rPr lang="en-US" altLang="zh-CN" sz="3200" i="1" dirty="0">
                <a:solidFill>
                  <a:srgbClr val="FF0000"/>
                </a:solidFill>
                <a:cs typeface="Times New Roman" panose="02020603050405020304" pitchFamily="18" charset="0"/>
              </a:rPr>
              <a:t>, I’m afraid not</a:t>
            </a:r>
            <a:r>
              <a:rPr lang="en-US" altLang="zh-CN" sz="3200" i="1" dirty="0">
                <a:solidFill>
                  <a:srgbClr val="000099"/>
                </a:solidFill>
                <a:cs typeface="Times New Roman" panose="02020603050405020304" pitchFamily="18" charset="0"/>
              </a:rPr>
              <a:t>.</a:t>
            </a:r>
            <a:r>
              <a:rPr lang="en-US" altLang="zh-CN" sz="3200" i="1" dirty="0">
                <a:cs typeface="Times New Roman" panose="02020603050405020304" pitchFamily="18" charset="0"/>
              </a:rPr>
              <a:t> </a:t>
            </a:r>
            <a:endParaRPr lang="en-US" altLang="zh-CN" sz="3200" i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I’m </a:t>
            </a:r>
            <a:r>
              <a:rPr lang="en-US" altLang="zh-CN" sz="3200" i="1" dirty="0">
                <a:solidFill>
                  <a:srgbClr val="FF0000"/>
                </a:solidFill>
                <a:cs typeface="Times New Roman" panose="02020603050405020304" pitchFamily="18" charset="0"/>
              </a:rPr>
              <a:t>going to</a:t>
            </a:r>
            <a:r>
              <a:rPr lang="en-US" altLang="zh-CN" sz="3200" dirty="0">
                <a:cs typeface="Times New Roman" panose="02020603050405020304" pitchFamily="18" charset="0"/>
              </a:rPr>
              <a:t> 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 </a:t>
            </a:r>
            <a:endParaRPr lang="en-US" altLang="zh-CN" sz="3200" dirty="0">
              <a:cs typeface="Times New Roman" panose="02020603050405020304" pitchFamily="18" charset="0"/>
            </a:endParaRPr>
          </a:p>
        </p:txBody>
      </p:sp>
      <p:sp>
        <p:nvSpPr>
          <p:cNvPr id="216074" name="Text Box 10"/>
          <p:cNvSpPr txBox="1">
            <a:spLocks noChangeArrowheads="1"/>
          </p:cNvSpPr>
          <p:nvPr/>
        </p:nvSpPr>
        <p:spPr bwMode="auto">
          <a:xfrm>
            <a:off x="3935760" y="4296828"/>
            <a:ext cx="6084887" cy="658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/>
              <a:t>prepare for an exam.</a:t>
            </a:r>
            <a:endParaRPr lang="en-US" altLang="zh-CN" sz="3200" b="0" dirty="0">
              <a:latin typeface="Monotype Corsiva" pitchFamily="66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928" y="2332545"/>
            <a:ext cx="2922293" cy="24819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6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6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6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16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16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70" grpId="0" animBg="1"/>
      <p:bldP spid="216071" grpId="0"/>
      <p:bldP spid="216072" grpId="0"/>
      <p:bldP spid="216073" grpId="0"/>
      <p:bldP spid="21607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WordArt 10"/>
          <p:cNvSpPr>
            <a:spLocks noChangeArrowheads="1" noChangeShapeType="1"/>
          </p:cNvSpPr>
          <p:nvPr/>
        </p:nvSpPr>
        <p:spPr bwMode="auto">
          <a:xfrm>
            <a:off x="1703512" y="1988841"/>
            <a:ext cx="8712522" cy="3169989"/>
          </a:xfrm>
          <a:prstGeom prst="rect">
            <a:avLst/>
          </a:prstGeom>
        </p:spPr>
        <p:txBody>
          <a:bodyPr wrap="none" fromWordArt="1">
            <a:prstTxWarp prst="textDoubleWave1">
              <a:avLst>
                <a:gd name="adj1" fmla="val 6500"/>
                <a:gd name="adj2" fmla="val 0"/>
              </a:avLst>
            </a:prstTxWarp>
          </a:bodyPr>
          <a:lstStyle/>
          <a:p>
            <a:pPr algn="ctr"/>
            <a:r>
              <a:rPr lang="en-US" altLang="zh-CN" sz="4400" kern="10" dirty="0">
                <a:ln w="12700">
                  <a:solidFill>
                    <a:schemeClr val="tx1"/>
                  </a:solidFill>
                  <a:rou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Unit 9</a:t>
            </a:r>
            <a:endParaRPr lang="en-US" altLang="zh-CN" sz="4400" kern="10" dirty="0">
              <a:ln w="12700">
                <a:solidFill>
                  <a:schemeClr val="tx1"/>
                </a:solidFill>
                <a:round/>
              </a:ln>
              <a:gradFill rotWithShape="1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4400" kern="10" dirty="0">
                <a:ln w="12700">
                  <a:solidFill>
                    <a:schemeClr val="tx1"/>
                  </a:solidFill>
                  <a:rou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Can you come to my party?</a:t>
            </a:r>
            <a:endParaRPr lang="zh-CN" altLang="en-US" sz="4400" kern="10" dirty="0">
              <a:ln w="12700">
                <a:solidFill>
                  <a:schemeClr val="tx1"/>
                </a:solidFill>
                <a:round/>
              </a:ln>
              <a:gradFill rotWithShape="1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5" name="Text Box 5"/>
          <p:cNvSpPr txBox="1">
            <a:spLocks noChangeArrowheads="1"/>
          </p:cNvSpPr>
          <p:nvPr/>
        </p:nvSpPr>
        <p:spPr bwMode="auto">
          <a:xfrm>
            <a:off x="983432" y="1080344"/>
            <a:ext cx="8713787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 smtClean="0">
                <a:cs typeface="Times New Roman" panose="02020603050405020304" pitchFamily="18" charset="0"/>
              </a:rPr>
              <a:t>– Can </a:t>
            </a:r>
            <a:r>
              <a:rPr lang="en-US" altLang="zh-CN" sz="3200" i="1" dirty="0">
                <a:cs typeface="Times New Roman" panose="02020603050405020304" pitchFamily="18" charset="0"/>
              </a:rPr>
              <a:t>you come to my party this Sunday?</a:t>
            </a:r>
            <a:endParaRPr lang="en-US" altLang="zh-CN" sz="3200" i="1" dirty="0">
              <a:cs typeface="Times New Roman" panose="02020603050405020304" pitchFamily="18" charset="0"/>
            </a:endParaRPr>
          </a:p>
        </p:txBody>
      </p:sp>
      <p:sp>
        <p:nvSpPr>
          <p:cNvPr id="215046" name="AutoShape 6"/>
          <p:cNvSpPr>
            <a:spLocks noChangeArrowheads="1"/>
          </p:cNvSpPr>
          <p:nvPr/>
        </p:nvSpPr>
        <p:spPr bwMode="auto">
          <a:xfrm>
            <a:off x="804043" y="2140936"/>
            <a:ext cx="755453" cy="1000032"/>
          </a:xfrm>
          <a:prstGeom prst="smileyFace">
            <a:avLst>
              <a:gd name="adj" fmla="val -4653"/>
            </a:avLst>
          </a:prstGeom>
          <a:solidFill>
            <a:schemeClr val="accent1"/>
          </a:solidFill>
          <a:ln w="571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zh-CN" altLang="en-US" sz="3200">
              <a:cs typeface="Times New Roman" panose="02020603050405020304" pitchFamily="18" charset="0"/>
            </a:endParaRPr>
          </a:p>
        </p:txBody>
      </p:sp>
      <p:sp>
        <p:nvSpPr>
          <p:cNvPr id="215047" name="Text Box 7"/>
          <p:cNvSpPr txBox="1">
            <a:spLocks noChangeArrowheads="1"/>
          </p:cNvSpPr>
          <p:nvPr/>
        </p:nvSpPr>
        <p:spPr bwMode="auto">
          <a:xfrm>
            <a:off x="1920056" y="2132856"/>
            <a:ext cx="6049962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– Sorry</a:t>
            </a:r>
            <a:r>
              <a:rPr lang="en-US" altLang="zh-CN" sz="3200" i="1" dirty="0">
                <a:solidFill>
                  <a:srgbClr val="FF0000"/>
                </a:solidFill>
                <a:cs typeface="Times New Roman" panose="02020603050405020304" pitchFamily="18" charset="0"/>
              </a:rPr>
              <a:t>, I can’t.</a:t>
            </a:r>
            <a:r>
              <a:rPr lang="en-US" altLang="zh-CN" sz="3200" i="1" dirty="0">
                <a:cs typeface="Times New Roman" panose="02020603050405020304" pitchFamily="18" charset="0"/>
              </a:rPr>
              <a:t> I </a:t>
            </a:r>
            <a:r>
              <a:rPr lang="en-US" altLang="zh-CN" sz="3200" i="1" dirty="0">
                <a:solidFill>
                  <a:srgbClr val="FF0000"/>
                </a:solidFill>
                <a:cs typeface="Times New Roman" panose="02020603050405020304" pitchFamily="18" charset="0"/>
              </a:rPr>
              <a:t>have to/ must</a:t>
            </a:r>
            <a:endParaRPr lang="en-US" altLang="zh-CN" sz="3200" b="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15048" name="Text Box 8"/>
          <p:cNvSpPr txBox="1">
            <a:spLocks noChangeArrowheads="1"/>
          </p:cNvSpPr>
          <p:nvPr/>
        </p:nvSpPr>
        <p:spPr bwMode="auto">
          <a:xfrm>
            <a:off x="2351584" y="2773946"/>
            <a:ext cx="4032250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>
                <a:cs typeface="Times New Roman" panose="02020603050405020304" pitchFamily="18" charset="0"/>
              </a:rPr>
              <a:t>go to the doctor.</a:t>
            </a:r>
            <a:endParaRPr lang="en-US" altLang="zh-CN" sz="3200" b="0" dirty="0">
              <a:cs typeface="Times New Roman" panose="02020603050405020304" pitchFamily="18" charset="0"/>
            </a:endParaRPr>
          </a:p>
        </p:txBody>
      </p:sp>
      <p:sp>
        <p:nvSpPr>
          <p:cNvPr id="215049" name="Text Box 9"/>
          <p:cNvSpPr txBox="1">
            <a:spLocks noChangeArrowheads="1"/>
          </p:cNvSpPr>
          <p:nvPr/>
        </p:nvSpPr>
        <p:spPr bwMode="auto">
          <a:xfrm>
            <a:off x="804044" y="3717181"/>
            <a:ext cx="6480175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 smtClean="0">
                <a:cs typeface="Times New Roman" panose="02020603050405020304" pitchFamily="18" charset="0"/>
              </a:rPr>
              <a:t>– </a:t>
            </a:r>
            <a:r>
              <a:rPr lang="en-US" altLang="zh-CN" sz="3200" i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Sorry</a:t>
            </a:r>
            <a:r>
              <a:rPr lang="en-US" altLang="zh-CN" sz="3200" i="1" dirty="0">
                <a:solidFill>
                  <a:srgbClr val="FF0000"/>
                </a:solidFill>
                <a:cs typeface="Times New Roman" panose="02020603050405020304" pitchFamily="18" charset="0"/>
              </a:rPr>
              <a:t>, I’m afraid not</a:t>
            </a:r>
            <a:r>
              <a:rPr lang="en-US" altLang="zh-CN" sz="3200" i="1" dirty="0">
                <a:cs typeface="Times New Roman" panose="02020603050405020304" pitchFamily="18" charset="0"/>
              </a:rPr>
              <a:t>. </a:t>
            </a:r>
            <a:r>
              <a:rPr lang="en-US" altLang="zh-CN" sz="3200" i="1" dirty="0">
                <a:solidFill>
                  <a:srgbClr val="FF0000"/>
                </a:solidFill>
                <a:cs typeface="Times New Roman" panose="02020603050405020304" pitchFamily="18" charset="0"/>
              </a:rPr>
              <a:t>I’m going to</a:t>
            </a:r>
            <a:r>
              <a:rPr lang="en-US" altLang="zh-CN" sz="3200" i="1" dirty="0">
                <a:cs typeface="Times New Roman" panose="02020603050405020304" pitchFamily="18" charset="0"/>
              </a:rPr>
              <a:t> </a:t>
            </a:r>
            <a:endParaRPr lang="en-US" altLang="zh-CN" sz="3200" b="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15050" name="Text Box 10"/>
          <p:cNvSpPr txBox="1">
            <a:spLocks noChangeArrowheads="1"/>
          </p:cNvSpPr>
          <p:nvPr/>
        </p:nvSpPr>
        <p:spPr bwMode="auto">
          <a:xfrm>
            <a:off x="1272356" y="4364881"/>
            <a:ext cx="4032250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>
                <a:cs typeface="Times New Roman" panose="02020603050405020304" pitchFamily="18" charset="0"/>
              </a:rPr>
              <a:t>see the doctor.</a:t>
            </a:r>
            <a:endParaRPr lang="en-US" altLang="zh-CN" sz="3200" b="0" dirty="0"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219" y="3566029"/>
            <a:ext cx="4398572" cy="22294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5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5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15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15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46" grpId="0" animBg="1"/>
      <p:bldP spid="215047" grpId="0"/>
      <p:bldP spid="215048" grpId="0"/>
      <p:bldP spid="215049" grpId="0"/>
      <p:bldP spid="21505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Text Box 2"/>
          <p:cNvSpPr txBox="1">
            <a:spLocks noChangeArrowheads="1"/>
          </p:cNvSpPr>
          <p:nvPr/>
        </p:nvSpPr>
        <p:spPr bwMode="auto">
          <a:xfrm>
            <a:off x="4723875" y="2086839"/>
            <a:ext cx="6227762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 smtClean="0">
                <a:cs typeface="Times New Roman" panose="02020603050405020304" pitchFamily="18" charset="0"/>
              </a:rPr>
              <a:t>– </a:t>
            </a:r>
            <a:r>
              <a:rPr lang="en-US" altLang="zh-CN" sz="3200" i="1" dirty="0" smtClean="0"/>
              <a:t>Can </a:t>
            </a:r>
            <a:r>
              <a:rPr lang="en-US" altLang="zh-CN" sz="3200" i="1" dirty="0"/>
              <a:t>you… with me?   </a:t>
            </a:r>
            <a:endParaRPr lang="en-US" altLang="zh-CN" sz="3200" i="1" dirty="0"/>
          </a:p>
        </p:txBody>
      </p:sp>
      <p:sp>
        <p:nvSpPr>
          <p:cNvPr id="208909" name="Rectangle 13"/>
          <p:cNvSpPr>
            <a:spLocks noChangeArrowheads="1"/>
          </p:cNvSpPr>
          <p:nvPr/>
        </p:nvSpPr>
        <p:spPr bwMode="auto">
          <a:xfrm>
            <a:off x="4866750" y="2734540"/>
            <a:ext cx="3411511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 smtClean="0">
                <a:solidFill>
                  <a:srgbClr val="FF0066"/>
                </a:solidFill>
                <a:cs typeface="Times New Roman" panose="02020603050405020304" pitchFamily="18" charset="0"/>
              </a:rPr>
              <a:t>– </a:t>
            </a:r>
            <a:r>
              <a:rPr lang="en-US" altLang="zh-CN" sz="3200" i="1" dirty="0" smtClean="0">
                <a:solidFill>
                  <a:srgbClr val="FF0066"/>
                </a:solidFill>
              </a:rPr>
              <a:t>Sure </a:t>
            </a:r>
            <a:r>
              <a:rPr lang="en-US" altLang="zh-CN" sz="3200" i="1" dirty="0">
                <a:solidFill>
                  <a:srgbClr val="FF0066"/>
                </a:solidFill>
              </a:rPr>
              <a:t>, I’d love to.</a:t>
            </a:r>
            <a:endParaRPr lang="en-US" altLang="zh-CN" sz="3200" i="1" dirty="0">
              <a:solidFill>
                <a:srgbClr val="FF0066"/>
              </a:solidFill>
            </a:endParaRPr>
          </a:p>
        </p:txBody>
      </p:sp>
      <p:sp>
        <p:nvSpPr>
          <p:cNvPr id="208911" name="AutoShape 15"/>
          <p:cNvSpPr>
            <a:spLocks noChangeArrowheads="1"/>
          </p:cNvSpPr>
          <p:nvPr/>
        </p:nvSpPr>
        <p:spPr bwMode="auto">
          <a:xfrm>
            <a:off x="3858688" y="3742602"/>
            <a:ext cx="792163" cy="576783"/>
          </a:xfrm>
          <a:prstGeom prst="smileyFace">
            <a:avLst>
              <a:gd name="adj" fmla="val -4653"/>
            </a:avLst>
          </a:prstGeom>
          <a:solidFill>
            <a:schemeClr val="accent1"/>
          </a:solidFill>
          <a:ln w="571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8912" name="Rectangle 16"/>
          <p:cNvSpPr>
            <a:spLocks noChangeArrowheads="1"/>
          </p:cNvSpPr>
          <p:nvPr/>
        </p:nvSpPr>
        <p:spPr bwMode="auto">
          <a:xfrm>
            <a:off x="4866751" y="3526703"/>
            <a:ext cx="6084887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 smtClean="0">
                <a:solidFill>
                  <a:srgbClr val="000099"/>
                </a:solidFill>
                <a:cs typeface="Times New Roman" panose="02020603050405020304" pitchFamily="18" charset="0"/>
              </a:rPr>
              <a:t>– </a:t>
            </a:r>
            <a:r>
              <a:rPr lang="en-US" altLang="zh-CN" sz="3200" i="1" dirty="0" smtClean="0">
                <a:solidFill>
                  <a:srgbClr val="000099"/>
                </a:solidFill>
              </a:rPr>
              <a:t>Sorry</a:t>
            </a:r>
            <a:r>
              <a:rPr lang="en-US" altLang="zh-CN" sz="3200" i="1" dirty="0">
                <a:solidFill>
                  <a:srgbClr val="000099"/>
                </a:solidFill>
              </a:rPr>
              <a:t>, I can’t . </a:t>
            </a:r>
            <a:r>
              <a:rPr lang="en-US" altLang="zh-CN" sz="3200" i="1" dirty="0">
                <a:solidFill>
                  <a:srgbClr val="FF0000"/>
                </a:solidFill>
              </a:rPr>
              <a:t>I have to/must … </a:t>
            </a:r>
            <a:r>
              <a:rPr lang="en-US" altLang="zh-CN" sz="3200" i="1" dirty="0">
                <a:solidFill>
                  <a:srgbClr val="000099"/>
                </a:solidFill>
              </a:rPr>
              <a:t> </a:t>
            </a:r>
            <a:r>
              <a:rPr lang="en-US" altLang="zh-CN" sz="3200" i="1" dirty="0" smtClean="0">
                <a:solidFill>
                  <a:srgbClr val="000099"/>
                </a:solidFill>
              </a:rPr>
              <a:t> </a:t>
            </a:r>
            <a:endParaRPr lang="en-US" altLang="zh-CN" sz="3200" i="1" dirty="0" smtClean="0">
              <a:solidFill>
                <a:srgbClr val="000099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>
                <a:solidFill>
                  <a:srgbClr val="000099"/>
                </a:solidFill>
              </a:rPr>
              <a:t> </a:t>
            </a:r>
            <a:r>
              <a:rPr lang="en-US" altLang="zh-CN" sz="3200" i="1" dirty="0" smtClean="0">
                <a:solidFill>
                  <a:srgbClr val="000099"/>
                </a:solidFill>
              </a:rPr>
              <a:t>  / </a:t>
            </a:r>
            <a:r>
              <a:rPr lang="en-US" altLang="zh-CN" sz="3200" i="1" dirty="0">
                <a:solidFill>
                  <a:srgbClr val="FF0000"/>
                </a:solidFill>
              </a:rPr>
              <a:t>I’m going to…</a:t>
            </a:r>
            <a:endParaRPr lang="en-US" altLang="zh-CN" sz="3200" i="1" dirty="0">
              <a:solidFill>
                <a:srgbClr val="FF0000"/>
              </a:solidFill>
            </a:endParaRPr>
          </a:p>
        </p:txBody>
      </p:sp>
      <p:sp>
        <p:nvSpPr>
          <p:cNvPr id="208917" name="AutoShape 21"/>
          <p:cNvSpPr>
            <a:spLocks noChangeArrowheads="1"/>
          </p:cNvSpPr>
          <p:nvPr/>
        </p:nvSpPr>
        <p:spPr bwMode="auto">
          <a:xfrm>
            <a:off x="3896664" y="2649994"/>
            <a:ext cx="790821" cy="577844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571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2132856"/>
            <a:ext cx="3848988" cy="10342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8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8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8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909" grpId="0"/>
      <p:bldP spid="208911" grpId="0" animBg="1"/>
      <p:bldP spid="208912" grpId="0"/>
      <p:bldP spid="20891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2063552" y="2348880"/>
          <a:ext cx="8128000" cy="34747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40801"/>
                <a:gridCol w="648719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 smtClean="0">
                          <a:solidFill>
                            <a:srgbClr val="0033CC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Names </a:t>
                      </a:r>
                      <a:endParaRPr lang="zh-CN" altLang="en-US" sz="3200" b="1" dirty="0">
                        <a:solidFill>
                          <a:srgbClr val="0033CC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 smtClean="0">
                          <a:solidFill>
                            <a:srgbClr val="0033CC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Reasons</a:t>
                      </a:r>
                      <a:endParaRPr lang="zh-CN" altLang="en-US" sz="3200" b="1" dirty="0">
                        <a:solidFill>
                          <a:srgbClr val="0033CC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Ted </a:t>
                      </a:r>
                      <a:endParaRPr lang="en-US" altLang="zh-CN" sz="32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 has to</a:t>
                      </a:r>
                      <a:r>
                        <a:rPr lang="en-US" altLang="zh-CN" sz="32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help his parents.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 </a:t>
                      </a:r>
                      <a:endParaRPr lang="en-US" altLang="zh-CN" sz="32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 has to ______________________.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Wilson</a:t>
                      </a:r>
                      <a:endParaRPr lang="en-US" altLang="zh-CN" sz="32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 must _______________.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Anna</a:t>
                      </a:r>
                      <a:endParaRPr lang="en-US" altLang="zh-CN" sz="32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She might have to _______________.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Kay</a:t>
                      </a:r>
                      <a:endParaRPr lang="en-US" altLang="zh-CN" sz="32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She ______________.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5204" y="1233071"/>
            <a:ext cx="6753369" cy="943516"/>
          </a:xfrm>
        </p:spPr>
        <p:txBody>
          <a:bodyPr>
            <a:normAutofit/>
          </a:bodyPr>
          <a:lstStyle/>
          <a:p>
            <a:pPr algn="l" eaLnBrk="1" hangingPunct="1"/>
            <a:r>
              <a:rPr lang="en-US" altLang="zh-CN" sz="3200" b="1" kern="12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Listen again and fill in the blanks. </a:t>
            </a:r>
            <a:endParaRPr lang="zh-CN" altLang="en-US" sz="3200" b="1" kern="12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文本框 21"/>
          <p:cNvSpPr txBox="1"/>
          <p:nvPr/>
        </p:nvSpPr>
        <p:spPr>
          <a:xfrm>
            <a:off x="5582543" y="3466068"/>
            <a:ext cx="3769264" cy="584773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prepare </a:t>
            </a:r>
            <a:r>
              <a:rPr lang="en-US" altLang="zh-CN" dirty="0">
                <a:solidFill>
                  <a:srgbClr val="FF000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for an exam</a:t>
            </a:r>
            <a:endParaRPr lang="zh-CN" altLang="en-US" dirty="0">
              <a:solidFill>
                <a:srgbClr val="FF0000"/>
              </a:solidFill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21"/>
          <p:cNvSpPr txBox="1"/>
          <p:nvPr/>
        </p:nvSpPr>
        <p:spPr>
          <a:xfrm>
            <a:off x="5177732" y="4043655"/>
            <a:ext cx="3769264" cy="584773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dirty="0">
                <a:solidFill>
                  <a:srgbClr val="FF000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go to the doctor</a:t>
            </a:r>
            <a:endParaRPr lang="zh-CN" altLang="en-US" dirty="0">
              <a:solidFill>
                <a:srgbClr val="FF0000"/>
              </a:solidFill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21"/>
          <p:cNvSpPr txBox="1"/>
          <p:nvPr/>
        </p:nvSpPr>
        <p:spPr>
          <a:xfrm>
            <a:off x="7005275" y="4671603"/>
            <a:ext cx="3035782" cy="584773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meet </a:t>
            </a:r>
            <a:r>
              <a:rPr lang="en-US" altLang="zh-CN" dirty="0">
                <a:solidFill>
                  <a:srgbClr val="FF000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her friend</a:t>
            </a:r>
            <a:endParaRPr lang="zh-CN" altLang="en-US" dirty="0">
              <a:solidFill>
                <a:srgbClr val="FF0000"/>
              </a:solidFill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21"/>
          <p:cNvSpPr txBox="1"/>
          <p:nvPr/>
        </p:nvSpPr>
        <p:spPr>
          <a:xfrm>
            <a:off x="4637787" y="5247935"/>
            <a:ext cx="2267445" cy="584773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has </a:t>
            </a:r>
            <a:r>
              <a:rPr lang="en-US" altLang="zh-CN" dirty="0">
                <a:solidFill>
                  <a:srgbClr val="FF000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the flu</a:t>
            </a:r>
            <a:endParaRPr lang="zh-CN" altLang="en-US" dirty="0">
              <a:solidFill>
                <a:srgbClr val="FF0000"/>
              </a:solidFill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40748" y="3005529"/>
            <a:ext cx="1097469" cy="46053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265"/>
          </a:p>
        </p:txBody>
      </p:sp>
      <p:sp>
        <p:nvSpPr>
          <p:cNvPr id="11" name="矩形 10"/>
          <p:cNvSpPr/>
          <p:nvPr/>
        </p:nvSpPr>
        <p:spPr>
          <a:xfrm>
            <a:off x="4352011" y="3581593"/>
            <a:ext cx="1097469" cy="46053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265"/>
          </a:p>
        </p:txBody>
      </p:sp>
      <p:sp>
        <p:nvSpPr>
          <p:cNvPr id="13" name="矩形 12"/>
          <p:cNvSpPr/>
          <p:nvPr/>
        </p:nvSpPr>
        <p:spPr>
          <a:xfrm>
            <a:off x="4333538" y="4157657"/>
            <a:ext cx="936703" cy="46053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265"/>
          </a:p>
        </p:txBody>
      </p:sp>
      <p:sp>
        <p:nvSpPr>
          <p:cNvPr id="15" name="矩形 14"/>
          <p:cNvSpPr/>
          <p:nvPr/>
        </p:nvSpPr>
        <p:spPr>
          <a:xfrm>
            <a:off x="4519985" y="4733721"/>
            <a:ext cx="2385247" cy="46053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265"/>
          </a:p>
        </p:txBody>
      </p:sp>
      <p:pic>
        <p:nvPicPr>
          <p:cNvPr id="4" name="Section A 1b截取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573" y="1403204"/>
            <a:ext cx="609600" cy="6032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460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0" grpId="0"/>
      <p:bldP spid="12" grpId="0"/>
      <p:bldP spid="14" grpId="0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6"/>
          <p:cNvSpPr txBox="1">
            <a:spLocks noChangeArrowheads="1"/>
          </p:cNvSpPr>
          <p:nvPr/>
        </p:nvSpPr>
        <p:spPr bwMode="auto">
          <a:xfrm>
            <a:off x="623392" y="476672"/>
            <a:ext cx="11089232" cy="52590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dirty="0"/>
              <a:t>Tim: When is it?</a:t>
            </a:r>
            <a:endParaRPr lang="en-US" altLang="zh-CN" sz="2800" dirty="0"/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/>
              <a:t>Sun Ning: Saturday afternoon.</a:t>
            </a:r>
            <a:endParaRPr lang="en-US" altLang="zh-CN" sz="2800" dirty="0"/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/>
              <a:t>Tim: </a:t>
            </a:r>
            <a:r>
              <a:rPr lang="en-US" altLang="zh-CN" sz="2800" dirty="0">
                <a:solidFill>
                  <a:srgbClr val="FF3300"/>
                </a:solidFill>
              </a:rPr>
              <a:t>Oh, no, I can’t</a:t>
            </a:r>
            <a:r>
              <a:rPr lang="en-US" altLang="zh-CN" sz="2800" dirty="0"/>
              <a:t>. </a:t>
            </a:r>
            <a:r>
              <a:rPr lang="en-US" altLang="zh-CN" sz="2800" dirty="0">
                <a:solidFill>
                  <a:srgbClr val="FF3300"/>
                </a:solidFill>
              </a:rPr>
              <a:t>I have to</a:t>
            </a:r>
            <a:r>
              <a:rPr lang="en-US" altLang="zh-CN" sz="2800" dirty="0"/>
              <a:t> prepare for an </a:t>
            </a:r>
            <a:r>
              <a:rPr lang="en-US" altLang="zh-CN" sz="2800" dirty="0" smtClean="0"/>
              <a:t>exam</a:t>
            </a:r>
            <a:r>
              <a:rPr lang="en-US" altLang="zh-CN" sz="2800" dirty="0"/>
              <a:t>.</a:t>
            </a:r>
            <a:endParaRPr lang="en-US" altLang="zh-CN" sz="2800" dirty="0"/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/>
              <a:t>Sun Ning: What about you, Wilson?</a:t>
            </a:r>
            <a:endParaRPr lang="en-US" altLang="zh-CN" sz="2800" dirty="0"/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/>
              <a:t>Wilson: </a:t>
            </a:r>
            <a:r>
              <a:rPr lang="en-US" altLang="zh-CN" sz="2800" dirty="0">
                <a:solidFill>
                  <a:srgbClr val="FF3300"/>
                </a:solidFill>
              </a:rPr>
              <a:t>Sorry</a:t>
            </a:r>
            <a:r>
              <a:rPr lang="en-US" altLang="zh-CN" sz="2800" dirty="0"/>
              <a:t>, </a:t>
            </a:r>
            <a:r>
              <a:rPr lang="en-US" altLang="zh-CN" sz="2800" dirty="0">
                <a:solidFill>
                  <a:srgbClr val="FF3300"/>
                </a:solidFill>
              </a:rPr>
              <a:t>I must go to</a:t>
            </a:r>
            <a:r>
              <a:rPr lang="en-US" altLang="zh-CN" sz="2800" dirty="0"/>
              <a:t> the doctor.</a:t>
            </a:r>
            <a:endParaRPr lang="en-US" altLang="zh-CN" sz="2800" dirty="0"/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/>
              <a:t>Sun Ning: Anna, </a:t>
            </a:r>
            <a:r>
              <a:rPr lang="en-US" altLang="zh-CN" sz="2800" dirty="0">
                <a:solidFill>
                  <a:srgbClr val="CC0099"/>
                </a:solidFill>
              </a:rPr>
              <a:t>can you come</a:t>
            </a:r>
            <a:r>
              <a:rPr lang="en-US" altLang="zh-CN" sz="2800" dirty="0"/>
              <a:t>?</a:t>
            </a:r>
            <a:endParaRPr lang="en-US" altLang="zh-CN" sz="2800" dirty="0"/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/>
              <a:t>Anna: </a:t>
            </a:r>
            <a:r>
              <a:rPr lang="en-US" altLang="zh-CN" sz="2800" dirty="0">
                <a:solidFill>
                  <a:srgbClr val="FF3300"/>
                </a:solidFill>
              </a:rPr>
              <a:t>I can’t</a:t>
            </a:r>
            <a:r>
              <a:rPr lang="en-US" altLang="zh-CN" sz="2800" dirty="0"/>
              <a:t>, Sun Ning. I might have to meet </a:t>
            </a:r>
            <a:r>
              <a:rPr lang="en-US" altLang="zh-CN" sz="2800" dirty="0" smtClean="0"/>
              <a:t>my </a:t>
            </a:r>
            <a:r>
              <a:rPr lang="en-US" altLang="zh-CN" sz="2800" dirty="0"/>
              <a:t>friend.</a:t>
            </a:r>
            <a:endParaRPr lang="en-US" altLang="zh-CN" sz="2800" dirty="0"/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/>
              <a:t>Kay: </a:t>
            </a:r>
            <a:r>
              <a:rPr lang="en-US" altLang="zh-CN" sz="2800" dirty="0">
                <a:solidFill>
                  <a:srgbClr val="FF3300"/>
                </a:solidFill>
              </a:rPr>
              <a:t>I can’t either</a:t>
            </a:r>
            <a:r>
              <a:rPr lang="en-US" altLang="zh-CN" sz="2800" dirty="0"/>
              <a:t>, Sun Ning. I have the flu. </a:t>
            </a:r>
            <a:endParaRPr lang="en-US" altLang="zh-CN" sz="2800" dirty="0"/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/>
              <a:t>Sun Ning: That’s too bad, Kay. Oh, maybe next </a:t>
            </a:r>
            <a:r>
              <a:rPr lang="en-US" altLang="zh-CN" sz="2800" dirty="0" smtClean="0"/>
              <a:t>time</a:t>
            </a:r>
            <a:r>
              <a:rPr lang="en-US" altLang="zh-CN" sz="2800" dirty="0"/>
              <a:t>. What a </a:t>
            </a:r>
            <a:endParaRPr lang="en-US" altLang="zh-CN" sz="2800" dirty="0" smtClean="0"/>
          </a:p>
          <a:p>
            <a:pPr indent="1795780" eaLnBrk="1" hangingPunct="1">
              <a:lnSpc>
                <a:spcPct val="120000"/>
              </a:lnSpc>
            </a:pPr>
            <a:r>
              <a:rPr lang="en-US" altLang="zh-CN" sz="2800" dirty="0" smtClean="0"/>
              <a:t>small </a:t>
            </a:r>
            <a:r>
              <a:rPr lang="en-US" altLang="zh-CN" sz="2800" dirty="0"/>
              <a:t>party!</a:t>
            </a:r>
            <a:endParaRPr lang="en-US" altLang="zh-CN" sz="28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5" name="Picture 3"/>
          <p:cNvPicPr>
            <a:picLocks noChangeAspect="1" noChangeArrowheads="1"/>
          </p:cNvPicPr>
          <p:nvPr/>
        </p:nvPicPr>
        <p:blipFill>
          <a:blip r:embed="rId2">
            <a:lum bright="12000" contras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4" t="17615" r="22629" b="40492"/>
          <a:stretch>
            <a:fillRect/>
          </a:stretch>
        </p:blipFill>
        <p:spPr bwMode="auto">
          <a:xfrm>
            <a:off x="1560513" y="319089"/>
            <a:ext cx="4572000" cy="433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0598" name="Group 6"/>
          <p:cNvGrpSpPr/>
          <p:nvPr/>
        </p:nvGrpSpPr>
        <p:grpSpPr bwMode="auto">
          <a:xfrm>
            <a:off x="5845176" y="2162176"/>
            <a:ext cx="4824413" cy="4435475"/>
            <a:chOff x="2721" y="1117"/>
            <a:chExt cx="3039" cy="2794"/>
          </a:xfrm>
        </p:grpSpPr>
        <p:pic>
          <p:nvPicPr>
            <p:cNvPr id="110596" name="Picture 4"/>
            <p:cNvPicPr>
              <a:picLocks noChangeAspect="1" noChangeArrowheads="1"/>
            </p:cNvPicPr>
            <p:nvPr/>
          </p:nvPicPr>
          <p:blipFill>
            <a:blip r:embed="rId3">
              <a:lum bright="12000" contrast="4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07" t="18320" r="15266" b="70689"/>
            <a:stretch>
              <a:fillRect/>
            </a:stretch>
          </p:blipFill>
          <p:spPr bwMode="auto">
            <a:xfrm>
              <a:off x="2835" y="3294"/>
              <a:ext cx="2880" cy="6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0597" name="Picture 5"/>
            <p:cNvPicPr>
              <a:picLocks noChangeAspect="1" noChangeArrowheads="1"/>
            </p:cNvPicPr>
            <p:nvPr/>
          </p:nvPicPr>
          <p:blipFill>
            <a:blip r:embed="rId2">
              <a:lum bright="12000" contras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45" t="58328" r="21022" b="8163"/>
            <a:stretch>
              <a:fillRect/>
            </a:stretch>
          </p:blipFill>
          <p:spPr bwMode="auto">
            <a:xfrm rot="60000">
              <a:off x="2721" y="1117"/>
              <a:ext cx="3039" cy="2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0599" name="Line 7"/>
          <p:cNvSpPr>
            <a:spLocks noChangeShapeType="1"/>
          </p:cNvSpPr>
          <p:nvPr/>
        </p:nvSpPr>
        <p:spPr bwMode="auto">
          <a:xfrm>
            <a:off x="3684588" y="765175"/>
            <a:ext cx="20574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0600" name="Line 8"/>
          <p:cNvSpPr>
            <a:spLocks noChangeShapeType="1"/>
          </p:cNvSpPr>
          <p:nvPr/>
        </p:nvSpPr>
        <p:spPr bwMode="auto">
          <a:xfrm>
            <a:off x="2747963" y="1268413"/>
            <a:ext cx="295275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0601" name="Rectangle 9"/>
          <p:cNvSpPr>
            <a:spLocks noChangeArrowheads="1"/>
          </p:cNvSpPr>
          <p:nvPr/>
        </p:nvSpPr>
        <p:spPr bwMode="auto">
          <a:xfrm>
            <a:off x="5988051" y="404813"/>
            <a:ext cx="2555875" cy="588962"/>
          </a:xfrm>
          <a:prstGeom prst="rect">
            <a:avLst/>
          </a:prstGeom>
          <a:solidFill>
            <a:srgbClr val="CCFFFF">
              <a:alpha val="60001"/>
            </a:srgbClr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发出邀请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0602" name="Line 10"/>
          <p:cNvSpPr>
            <a:spLocks noChangeShapeType="1"/>
          </p:cNvSpPr>
          <p:nvPr/>
        </p:nvSpPr>
        <p:spPr bwMode="auto">
          <a:xfrm>
            <a:off x="7788275" y="4076700"/>
            <a:ext cx="1512888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0603" name="Line 11"/>
          <p:cNvSpPr>
            <a:spLocks noChangeShapeType="1"/>
          </p:cNvSpPr>
          <p:nvPr/>
        </p:nvSpPr>
        <p:spPr bwMode="auto">
          <a:xfrm>
            <a:off x="2819401" y="2924175"/>
            <a:ext cx="2665413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0604" name="Line 12"/>
          <p:cNvSpPr>
            <a:spLocks noChangeShapeType="1"/>
          </p:cNvSpPr>
          <p:nvPr/>
        </p:nvSpPr>
        <p:spPr bwMode="auto">
          <a:xfrm>
            <a:off x="2676526" y="1628775"/>
            <a:ext cx="2665413" cy="0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0605" name="Line 13"/>
          <p:cNvSpPr>
            <a:spLocks noChangeShapeType="1"/>
          </p:cNvSpPr>
          <p:nvPr/>
        </p:nvSpPr>
        <p:spPr bwMode="auto">
          <a:xfrm>
            <a:off x="7212013" y="2492375"/>
            <a:ext cx="2305050" cy="0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0606" name="Line 14"/>
          <p:cNvSpPr>
            <a:spLocks noChangeShapeType="1"/>
          </p:cNvSpPr>
          <p:nvPr/>
        </p:nvSpPr>
        <p:spPr bwMode="auto">
          <a:xfrm>
            <a:off x="7212013" y="3716338"/>
            <a:ext cx="1873250" cy="0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0607" name="Line 15"/>
          <p:cNvSpPr>
            <a:spLocks noChangeShapeType="1"/>
          </p:cNvSpPr>
          <p:nvPr/>
        </p:nvSpPr>
        <p:spPr bwMode="auto">
          <a:xfrm>
            <a:off x="7140575" y="4508500"/>
            <a:ext cx="3240088" cy="0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0608" name="Line 16"/>
          <p:cNvSpPr>
            <a:spLocks noChangeShapeType="1"/>
          </p:cNvSpPr>
          <p:nvPr/>
        </p:nvSpPr>
        <p:spPr bwMode="auto">
          <a:xfrm>
            <a:off x="7212014" y="5229225"/>
            <a:ext cx="3024187" cy="0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0609" name="Line 17"/>
          <p:cNvSpPr>
            <a:spLocks noChangeShapeType="1"/>
          </p:cNvSpPr>
          <p:nvPr/>
        </p:nvSpPr>
        <p:spPr bwMode="auto">
          <a:xfrm>
            <a:off x="7212014" y="5589588"/>
            <a:ext cx="362321" cy="0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0610" name="Rectangle 18"/>
          <p:cNvSpPr>
            <a:spLocks noChangeArrowheads="1"/>
          </p:cNvSpPr>
          <p:nvPr/>
        </p:nvSpPr>
        <p:spPr bwMode="auto">
          <a:xfrm>
            <a:off x="6132514" y="1341438"/>
            <a:ext cx="2555875" cy="588962"/>
          </a:xfrm>
          <a:prstGeom prst="rect">
            <a:avLst/>
          </a:prstGeom>
          <a:solidFill>
            <a:srgbClr val="FF99CC">
              <a:alpha val="60001"/>
            </a:srgbClr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拒绝邀请</a:t>
            </a:r>
            <a:endParaRPr lang="zh-CN" altLang="en-US"/>
          </a:p>
        </p:txBody>
      </p:sp>
      <p:sp>
        <p:nvSpPr>
          <p:cNvPr id="110611" name="Line 19"/>
          <p:cNvSpPr>
            <a:spLocks noChangeShapeType="1"/>
          </p:cNvSpPr>
          <p:nvPr/>
        </p:nvSpPr>
        <p:spPr bwMode="auto">
          <a:xfrm>
            <a:off x="2747963" y="3284538"/>
            <a:ext cx="1225550" cy="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0612" name="Rectangle 20"/>
          <p:cNvSpPr>
            <a:spLocks noChangeArrowheads="1"/>
          </p:cNvSpPr>
          <p:nvPr/>
        </p:nvSpPr>
        <p:spPr bwMode="auto">
          <a:xfrm>
            <a:off x="4044950" y="2924176"/>
            <a:ext cx="2338388" cy="588963"/>
          </a:xfrm>
          <a:prstGeom prst="rect">
            <a:avLst/>
          </a:prstGeom>
          <a:solidFill>
            <a:srgbClr val="FF9900">
              <a:alpha val="60001"/>
            </a:srgbClr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接受邀请</a:t>
            </a:r>
            <a:endParaRPr lang="zh-CN" altLang="en-US"/>
          </a:p>
        </p:txBody>
      </p:sp>
      <p:sp>
        <p:nvSpPr>
          <p:cNvPr id="110613" name="Rectangle 21"/>
          <p:cNvSpPr>
            <a:spLocks noChangeArrowheads="1"/>
          </p:cNvSpPr>
          <p:nvPr/>
        </p:nvSpPr>
        <p:spPr bwMode="auto">
          <a:xfrm>
            <a:off x="4443413" y="3053547"/>
            <a:ext cx="3130922" cy="954107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en-US" altLang="zh-CN" sz="2800" dirty="0">
                <a:solidFill>
                  <a:schemeClr val="bg1"/>
                </a:solidFill>
              </a:rPr>
              <a:t>go to the / a doctor 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eaLnBrk="0" hangingPunct="0"/>
            <a:r>
              <a:rPr lang="zh-CN" altLang="en-US" sz="2800" dirty="0">
                <a:solidFill>
                  <a:schemeClr val="bg1"/>
                </a:solidFill>
              </a:rPr>
              <a:t>去看医生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10614" name="Oval 22"/>
          <p:cNvSpPr>
            <a:spLocks noChangeArrowheads="1"/>
          </p:cNvSpPr>
          <p:nvPr/>
        </p:nvSpPr>
        <p:spPr bwMode="auto">
          <a:xfrm>
            <a:off x="8437563" y="3357563"/>
            <a:ext cx="1655762" cy="430212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0615" name="Rectangle 23"/>
          <p:cNvSpPr>
            <a:spLocks noChangeArrowheads="1"/>
          </p:cNvSpPr>
          <p:nvPr/>
        </p:nvSpPr>
        <p:spPr bwMode="auto">
          <a:xfrm>
            <a:off x="6492876" y="560834"/>
            <a:ext cx="4016375" cy="1384995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lang="en-US" altLang="zh-CN" sz="2800">
                <a:solidFill>
                  <a:schemeClr val="bg1"/>
                </a:solidFill>
              </a:rPr>
              <a:t>prepare for an exam / study for an exam </a:t>
            </a:r>
            <a:endParaRPr lang="en-US" altLang="zh-CN" sz="2800">
              <a:solidFill>
                <a:schemeClr val="bg1"/>
              </a:solidFill>
            </a:endParaRPr>
          </a:p>
          <a:p>
            <a:pPr eaLnBrk="0" hangingPunct="0"/>
            <a:r>
              <a:rPr lang="zh-CN" altLang="en-US" sz="2800">
                <a:solidFill>
                  <a:schemeClr val="bg1"/>
                </a:solidFill>
              </a:rPr>
              <a:t>备考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110616" name="Oval 24"/>
          <p:cNvSpPr>
            <a:spLocks noChangeArrowheads="1"/>
          </p:cNvSpPr>
          <p:nvPr/>
        </p:nvSpPr>
        <p:spPr bwMode="auto">
          <a:xfrm>
            <a:off x="9445625" y="2205038"/>
            <a:ext cx="1258888" cy="430212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0617" name="Oval 25"/>
          <p:cNvSpPr>
            <a:spLocks noChangeArrowheads="1"/>
          </p:cNvSpPr>
          <p:nvPr/>
        </p:nvSpPr>
        <p:spPr bwMode="auto">
          <a:xfrm>
            <a:off x="7069139" y="2565401"/>
            <a:ext cx="1150937" cy="430213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0618" name="Rectangle 26"/>
          <p:cNvSpPr>
            <a:spLocks noChangeArrowheads="1"/>
          </p:cNvSpPr>
          <p:nvPr/>
        </p:nvSpPr>
        <p:spPr bwMode="auto">
          <a:xfrm>
            <a:off x="6924675" y="5760571"/>
            <a:ext cx="3243196" cy="523220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en-US" altLang="zh-CN" sz="2800" dirty="0">
                <a:solidFill>
                  <a:schemeClr val="bg1"/>
                </a:solidFill>
              </a:rPr>
              <a:t>have the flu </a:t>
            </a:r>
            <a:r>
              <a:rPr lang="zh-CN" altLang="en-US" sz="2800" dirty="0">
                <a:solidFill>
                  <a:schemeClr val="bg1"/>
                </a:solidFill>
              </a:rPr>
              <a:t>患流感 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10619" name="Oval 27"/>
          <p:cNvSpPr>
            <a:spLocks noChangeArrowheads="1"/>
          </p:cNvSpPr>
          <p:nvPr/>
        </p:nvSpPr>
        <p:spPr bwMode="auto">
          <a:xfrm>
            <a:off x="9445625" y="4868863"/>
            <a:ext cx="863600" cy="430212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0620" name="Oval 28"/>
          <p:cNvSpPr>
            <a:spLocks noChangeArrowheads="1"/>
          </p:cNvSpPr>
          <p:nvPr/>
        </p:nvSpPr>
        <p:spPr bwMode="auto">
          <a:xfrm>
            <a:off x="7069138" y="5229226"/>
            <a:ext cx="647700" cy="430213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0621" name="Oval 29"/>
          <p:cNvSpPr>
            <a:spLocks noChangeArrowheads="1"/>
          </p:cNvSpPr>
          <p:nvPr/>
        </p:nvSpPr>
        <p:spPr bwMode="auto">
          <a:xfrm>
            <a:off x="7175501" y="4508501"/>
            <a:ext cx="1655763" cy="430213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0622" name="Rectangle 30"/>
          <p:cNvSpPr>
            <a:spLocks noChangeArrowheads="1"/>
          </p:cNvSpPr>
          <p:nvPr/>
        </p:nvSpPr>
        <p:spPr bwMode="auto">
          <a:xfrm>
            <a:off x="4764089" y="4465171"/>
            <a:ext cx="2339975" cy="523220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lang="zh-CN" altLang="en-US" sz="2800">
                <a:solidFill>
                  <a:schemeClr val="bg1"/>
                </a:solidFill>
              </a:rPr>
              <a:t>见我的朋友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110623" name="Oval 31"/>
          <p:cNvSpPr>
            <a:spLocks noChangeArrowheads="1"/>
          </p:cNvSpPr>
          <p:nvPr/>
        </p:nvSpPr>
        <p:spPr bwMode="auto">
          <a:xfrm>
            <a:off x="2963863" y="1701801"/>
            <a:ext cx="1727200" cy="430213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0624" name="Rectangle 32"/>
          <p:cNvSpPr>
            <a:spLocks noChangeArrowheads="1"/>
          </p:cNvSpPr>
          <p:nvPr/>
        </p:nvSpPr>
        <p:spPr bwMode="auto">
          <a:xfrm>
            <a:off x="2868453" y="2146626"/>
            <a:ext cx="2356644" cy="523220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eaLnBrk="0" hangingPunct="0"/>
            <a:r>
              <a:rPr lang="zh-CN" altLang="en-US" sz="2800" dirty="0">
                <a:solidFill>
                  <a:schemeClr val="bg1"/>
                </a:solidFill>
              </a:rPr>
              <a:t>帮助我的父母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10625" name="Oval 33"/>
          <p:cNvSpPr>
            <a:spLocks noChangeArrowheads="1"/>
          </p:cNvSpPr>
          <p:nvPr/>
        </p:nvSpPr>
        <p:spPr bwMode="auto">
          <a:xfrm>
            <a:off x="3252788" y="836613"/>
            <a:ext cx="2374900" cy="430212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0626" name="Rectangle 34"/>
          <p:cNvSpPr>
            <a:spLocks noChangeArrowheads="1"/>
          </p:cNvSpPr>
          <p:nvPr/>
        </p:nvSpPr>
        <p:spPr bwMode="auto">
          <a:xfrm>
            <a:off x="2244726" y="1225084"/>
            <a:ext cx="2665413" cy="523220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lang="zh-CN" altLang="en-US" sz="2800" dirty="0">
                <a:solidFill>
                  <a:schemeClr val="bg1"/>
                </a:solidFill>
              </a:rPr>
              <a:t>在星期六下午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0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0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0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0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0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0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10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0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0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10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10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0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0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10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8" presetClass="exit" presetSubtype="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66" dur="500"/>
                                        <p:tgtEl>
                                          <p:spTgt spid="1105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8" presetClass="exit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69" dur="500"/>
                                        <p:tgtEl>
                                          <p:spTgt spid="1106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8" presetClass="exit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72" dur="500"/>
                                        <p:tgtEl>
                                          <p:spTgt spid="1106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8" presetClass="exit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75" dur="500"/>
                                        <p:tgtEl>
                                          <p:spTgt spid="1106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8" presetClass="exit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78" dur="500"/>
                                        <p:tgtEl>
                                          <p:spTgt spid="1106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8" presetClass="exit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81" dur="500"/>
                                        <p:tgtEl>
                                          <p:spTgt spid="1106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8" presetClass="exit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84" dur="500"/>
                                        <p:tgtEl>
                                          <p:spTgt spid="1106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8" presetClass="exit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87" dur="500"/>
                                        <p:tgtEl>
                                          <p:spTgt spid="1106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8" presetClass="exit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90" dur="500"/>
                                        <p:tgtEl>
                                          <p:spTgt spid="1106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8" presetClass="exit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93" dur="500"/>
                                        <p:tgtEl>
                                          <p:spTgt spid="1106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8" presetClass="exit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96" dur="500"/>
                                        <p:tgtEl>
                                          <p:spTgt spid="1106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8" presetClass="exit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99" dur="500"/>
                                        <p:tgtEl>
                                          <p:spTgt spid="1106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8" presetClass="exit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102" dur="500"/>
                                        <p:tgtEl>
                                          <p:spTgt spid="1106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8" presetClass="exit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105" dur="500"/>
                                        <p:tgtEl>
                                          <p:spTgt spid="1106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1" dur="500"/>
                                        <p:tgtEl>
                                          <p:spTgt spid="110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110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1" dur="500"/>
                                        <p:tgtEl>
                                          <p:spTgt spid="110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110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1" dur="500"/>
                                        <p:tgtEl>
                                          <p:spTgt spid="110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4" dur="500"/>
                                        <p:tgtEl>
                                          <p:spTgt spid="110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9" dur="500"/>
                                        <p:tgtEl>
                                          <p:spTgt spid="1106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1106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5" dur="500"/>
                                        <p:tgtEl>
                                          <p:spTgt spid="1106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0" dur="500"/>
                                        <p:tgtEl>
                                          <p:spTgt spid="110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5" dur="500"/>
                                        <p:tgtEl>
                                          <p:spTgt spid="110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0" dur="500"/>
                                        <p:tgtEl>
                                          <p:spTgt spid="110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5" dur="500"/>
                                        <p:tgtEl>
                                          <p:spTgt spid="110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0" dur="500"/>
                                        <p:tgtEl>
                                          <p:spTgt spid="110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3" dur="500"/>
                                        <p:tgtEl>
                                          <p:spTgt spid="110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8" dur="500"/>
                                        <p:tgtEl>
                                          <p:spTgt spid="110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9" grpId="0" animBg="1"/>
      <p:bldP spid="110599" grpId="1" animBg="1"/>
      <p:bldP spid="110600" grpId="0" animBg="1"/>
      <p:bldP spid="110600" grpId="1" animBg="1"/>
      <p:bldP spid="110601" grpId="0" animBg="1"/>
      <p:bldP spid="110601" grpId="1" animBg="1"/>
      <p:bldP spid="110602" grpId="0" animBg="1"/>
      <p:bldP spid="110602" grpId="1" animBg="1"/>
      <p:bldP spid="110603" grpId="0" animBg="1"/>
      <p:bldP spid="110603" grpId="1" animBg="1"/>
      <p:bldP spid="110604" grpId="0" animBg="1"/>
      <p:bldP spid="110604" grpId="1" animBg="1"/>
      <p:bldP spid="110605" grpId="0" animBg="1"/>
      <p:bldP spid="110605" grpId="1" animBg="1"/>
      <p:bldP spid="110606" grpId="0" animBg="1"/>
      <p:bldP spid="110606" grpId="1" animBg="1"/>
      <p:bldP spid="110607" grpId="0" animBg="1"/>
      <p:bldP spid="110607" grpId="1" animBg="1"/>
      <p:bldP spid="110608" grpId="0" animBg="1"/>
      <p:bldP spid="110608" grpId="1" animBg="1"/>
      <p:bldP spid="110609" grpId="0" animBg="1"/>
      <p:bldP spid="110609" grpId="1" animBg="1"/>
      <p:bldP spid="110610" grpId="0" animBg="1"/>
      <p:bldP spid="110610" grpId="1" animBg="1"/>
      <p:bldP spid="110611" grpId="0" animBg="1"/>
      <p:bldP spid="110611" grpId="1" animBg="1"/>
      <p:bldP spid="110612" grpId="0" animBg="1"/>
      <p:bldP spid="110612" grpId="1" animBg="1"/>
      <p:bldP spid="110613" grpId="0" animBg="1"/>
      <p:bldP spid="110614" grpId="0" animBg="1"/>
      <p:bldP spid="110615" grpId="0" animBg="1" uiExpand="1" build="allAtOnce"/>
      <p:bldP spid="110616" grpId="0" animBg="1"/>
      <p:bldP spid="110617" grpId="0" animBg="1"/>
      <p:bldP spid="110618" grpId="0" animBg="1"/>
      <p:bldP spid="110619" grpId="0" animBg="1"/>
      <p:bldP spid="110620" grpId="0" animBg="1"/>
      <p:bldP spid="110621" grpId="0" animBg="1"/>
      <p:bldP spid="110622" grpId="0" animBg="1"/>
      <p:bldP spid="110623" grpId="0" animBg="1"/>
      <p:bldP spid="110624" grpId="0" animBg="1"/>
      <p:bldP spid="110625" grpId="0" animBg="1"/>
      <p:bldP spid="11062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6769" y="653718"/>
            <a:ext cx="6434156" cy="734533"/>
          </a:xfrm>
        </p:spPr>
        <p:txBody>
          <a:bodyPr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Sun Ning’s Invitation</a:t>
            </a:r>
            <a:r>
              <a:rPr lang="zh-CN" altLang="en-US" sz="3600" b="1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3600" b="1" dirty="0">
                <a:latin typeface="+mn-ea"/>
                <a:ea typeface="+mn-ea"/>
                <a:cs typeface="Times New Roman" panose="02020603050405020304" pitchFamily="18" charset="0"/>
              </a:rPr>
              <a:t>邀请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21"/>
          <p:cNvSpPr txBox="1"/>
          <p:nvPr/>
        </p:nvSpPr>
        <p:spPr>
          <a:xfrm>
            <a:off x="804306" y="2432173"/>
            <a:ext cx="4044623" cy="683262"/>
          </a:xfrm>
          <a:prstGeom prst="rect">
            <a:avLst/>
          </a:prstGeom>
          <a:solidFill>
            <a:schemeClr val="accent1"/>
          </a:solidFill>
        </p:spPr>
        <p:txBody>
          <a:bodyPr wrap="square" lIns="91439" tIns="45719" rIns="91439" bIns="45719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 smtClean="0">
                <a:ea typeface="华文楷体" panose="02010600040101010101" pitchFamily="2" charset="-122"/>
                <a:cs typeface="Times New Roman" panose="02020603050405020304" pitchFamily="18" charset="0"/>
              </a:rPr>
              <a:t>Accept </a:t>
            </a:r>
            <a:r>
              <a:rPr lang="en-US" altLang="zh-CN" dirty="0">
                <a:ea typeface="华文楷体" panose="02010600040101010101" pitchFamily="2" charset="-122"/>
                <a:cs typeface="Times New Roman" panose="02020603050405020304" pitchFamily="18" charset="0"/>
              </a:rPr>
              <a:t>the invitation</a:t>
            </a:r>
            <a:endParaRPr lang="zh-CN" altLang="en-US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21"/>
          <p:cNvSpPr txBox="1"/>
          <p:nvPr/>
        </p:nvSpPr>
        <p:spPr>
          <a:xfrm>
            <a:off x="5707159" y="2407579"/>
            <a:ext cx="4255043" cy="631709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lIns="91439" tIns="45719" rIns="91439" bIns="45719" rtlCol="0">
            <a:spAutoFit/>
          </a:bodyPr>
          <a:lstStyle/>
          <a:p>
            <a:pPr marL="263525" indent="-2635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ea typeface="华文楷体" panose="02010600040101010101" pitchFamily="2" charset="-122"/>
                <a:cs typeface="Times New Roman" panose="02020603050405020304" pitchFamily="18" charset="0"/>
              </a:rPr>
              <a:t>I’d love to.</a:t>
            </a:r>
            <a:endParaRPr lang="zh-CN" altLang="en-US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21"/>
          <p:cNvSpPr txBox="1"/>
          <p:nvPr/>
        </p:nvSpPr>
        <p:spPr>
          <a:xfrm>
            <a:off x="683892" y="4592259"/>
            <a:ext cx="4285450" cy="683262"/>
          </a:xfrm>
          <a:prstGeom prst="rect">
            <a:avLst/>
          </a:prstGeom>
          <a:solidFill>
            <a:srgbClr val="FFC000"/>
          </a:solidFill>
        </p:spPr>
        <p:txBody>
          <a:bodyPr wrap="square" lIns="91439" tIns="45719" rIns="91439" bIns="45719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 smtClean="0">
                <a:ea typeface="华文楷体" panose="02010600040101010101" pitchFamily="2" charset="-122"/>
                <a:cs typeface="Times New Roman" panose="02020603050405020304" pitchFamily="18" charset="0"/>
              </a:rPr>
              <a:t>Decline the invitation</a:t>
            </a:r>
            <a:endParaRPr lang="zh-CN" altLang="en-US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21"/>
          <p:cNvSpPr txBox="1"/>
          <p:nvPr/>
        </p:nvSpPr>
        <p:spPr>
          <a:xfrm>
            <a:off x="5707158" y="3140708"/>
            <a:ext cx="4255044" cy="3637917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lIns="91439" tIns="45719" rIns="91439" bIns="45719" rtlCol="0">
            <a:spAutoFit/>
          </a:bodyPr>
          <a:lstStyle/>
          <a:p>
            <a:pPr marL="263525" indent="-2635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ea typeface="华文楷体" panose="02010600040101010101" pitchFamily="2" charset="-122"/>
                <a:cs typeface="Times New Roman" panose="02020603050405020304" pitchFamily="18" charset="0"/>
              </a:rPr>
              <a:t>I’m sorry, I can’t.</a:t>
            </a:r>
            <a:endParaRPr lang="en-US" altLang="zh-CN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263525" indent="-2635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ea typeface="华文楷体" panose="02010600040101010101" pitchFamily="2" charset="-122"/>
                <a:cs typeface="Times New Roman" panose="02020603050405020304" pitchFamily="18" charset="0"/>
              </a:rPr>
              <a:t>No, I can’t.</a:t>
            </a:r>
            <a:endParaRPr lang="en-US" altLang="zh-CN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263525" indent="-2635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ea typeface="华文楷体" panose="02010600040101010101" pitchFamily="2" charset="-122"/>
                <a:cs typeface="Times New Roman" panose="02020603050405020304" pitchFamily="18" charset="0"/>
              </a:rPr>
              <a:t>Sorry.</a:t>
            </a:r>
            <a:endParaRPr lang="en-US" altLang="zh-CN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263525" indent="-2635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ea typeface="华文楷体" panose="02010600040101010101" pitchFamily="2" charset="-122"/>
                <a:cs typeface="Times New Roman" panose="02020603050405020304" pitchFamily="18" charset="0"/>
              </a:rPr>
              <a:t>I can’t (either).</a:t>
            </a:r>
            <a:endParaRPr lang="en-US" altLang="zh-CN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263525" indent="-2635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ea typeface="华文楷体" panose="02010600040101010101" pitchFamily="2" charset="-122"/>
                <a:cs typeface="Times New Roman" panose="02020603050405020304" pitchFamily="18" charset="0"/>
              </a:rPr>
              <a:t>I (might) have to… </a:t>
            </a:r>
            <a:endParaRPr lang="en-US" altLang="zh-CN" dirty="0" smtClean="0"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263525" indent="-2635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ea typeface="华文楷体" panose="02010600040101010101" pitchFamily="2" charset="-122"/>
                <a:cs typeface="Times New Roman" panose="02020603050405020304" pitchFamily="18" charset="0"/>
              </a:rPr>
              <a:t>I </a:t>
            </a:r>
            <a:r>
              <a:rPr lang="en-US" altLang="zh-CN" dirty="0">
                <a:ea typeface="华文楷体" panose="02010600040101010101" pitchFamily="2" charset="-122"/>
                <a:cs typeface="Times New Roman" panose="02020603050405020304" pitchFamily="18" charset="0"/>
              </a:rPr>
              <a:t>must …</a:t>
            </a:r>
            <a:endParaRPr lang="zh-CN" altLang="en-US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21"/>
          <p:cNvSpPr txBox="1"/>
          <p:nvPr/>
        </p:nvSpPr>
        <p:spPr>
          <a:xfrm>
            <a:off x="5707159" y="1666316"/>
            <a:ext cx="4255043" cy="631709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lIns="91439" tIns="45719" rIns="91439" bIns="45719" rtlCol="0">
            <a:spAutoFit/>
          </a:bodyPr>
          <a:lstStyle/>
          <a:p>
            <a:pPr marL="263525" indent="-2635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ea typeface="华文楷体" panose="02010600040101010101" pitchFamily="2" charset="-122"/>
                <a:cs typeface="Times New Roman" panose="02020603050405020304" pitchFamily="18" charset="0"/>
              </a:rPr>
              <a:t>Can you …?</a:t>
            </a:r>
            <a:endParaRPr lang="en-US" altLang="zh-CN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21"/>
          <p:cNvSpPr txBox="1"/>
          <p:nvPr/>
        </p:nvSpPr>
        <p:spPr>
          <a:xfrm>
            <a:off x="804306" y="1653407"/>
            <a:ext cx="4044623" cy="683262"/>
          </a:xfrm>
          <a:prstGeom prst="rect">
            <a:avLst/>
          </a:prstGeom>
          <a:solidFill>
            <a:srgbClr val="00B050"/>
          </a:solidFill>
        </p:spPr>
        <p:txBody>
          <a:bodyPr wrap="square" lIns="91439" tIns="45719" rIns="91439" bIns="45719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ea typeface="华文楷体" panose="02010600040101010101" pitchFamily="2" charset="-122"/>
                <a:cs typeface="Times New Roman" panose="02020603050405020304" pitchFamily="18" charset="0"/>
              </a:rPr>
              <a:t>Make the invitation</a:t>
            </a:r>
            <a:endParaRPr lang="en-US" altLang="zh-CN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5064576" y="1799599"/>
            <a:ext cx="502024" cy="29238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 sz="4265"/>
          </a:p>
        </p:txBody>
      </p:sp>
      <p:sp>
        <p:nvSpPr>
          <p:cNvPr id="11" name="右箭头 10"/>
          <p:cNvSpPr/>
          <p:nvPr/>
        </p:nvSpPr>
        <p:spPr>
          <a:xfrm>
            <a:off x="5064576" y="2574513"/>
            <a:ext cx="502024" cy="29238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 sz="4265"/>
          </a:p>
        </p:txBody>
      </p:sp>
      <p:sp>
        <p:nvSpPr>
          <p:cNvPr id="12" name="右箭头 11"/>
          <p:cNvSpPr/>
          <p:nvPr/>
        </p:nvSpPr>
        <p:spPr>
          <a:xfrm>
            <a:off x="5124247" y="4787696"/>
            <a:ext cx="502024" cy="29238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 sz="4265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7" name="Text Box 5"/>
          <p:cNvSpPr txBox="1">
            <a:spLocks noChangeArrowheads="1"/>
          </p:cNvSpPr>
          <p:nvPr/>
        </p:nvSpPr>
        <p:spPr bwMode="auto">
          <a:xfrm>
            <a:off x="1420467" y="1449295"/>
            <a:ext cx="10081120" cy="1810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You are the students in the picture. Student A, invite three students to your party. Student B, C and D, give answers.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15371" name="Picture 11" descr="Group work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68" y="260648"/>
            <a:ext cx="4752975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965562"/>
            <a:ext cx="975626" cy="97562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271464" y="3815314"/>
            <a:ext cx="9865096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indent="-533400">
              <a:lnSpc>
                <a:spcPct val="120000"/>
              </a:lnSpc>
            </a:pPr>
            <a:r>
              <a:rPr lang="en-US" altLang="zh-CN" dirty="0" smtClean="0">
                <a:cs typeface="Times New Roman" panose="02020603050405020304" pitchFamily="18" charset="0"/>
              </a:rPr>
              <a:t>A: Can you come to my party on Saturday afternoon?</a:t>
            </a:r>
            <a:endParaRPr lang="en-US" altLang="zh-CN" dirty="0" smtClean="0">
              <a:cs typeface="Times New Roman" panose="02020603050405020304" pitchFamily="18" charset="0"/>
            </a:endParaRPr>
          </a:p>
          <a:p>
            <a:pPr marL="533400" indent="-533400">
              <a:lnSpc>
                <a:spcPct val="120000"/>
              </a:lnSpc>
            </a:pPr>
            <a:r>
              <a:rPr lang="en-US" altLang="zh-CN" dirty="0" smtClean="0">
                <a:cs typeface="Times New Roman" panose="02020603050405020304" pitchFamily="18" charset="0"/>
              </a:rPr>
              <a:t>B: Sure, I’d love to.</a:t>
            </a:r>
            <a:endParaRPr lang="en-US" altLang="zh-CN" dirty="0" smtClean="0">
              <a:cs typeface="Times New Roman" panose="02020603050405020304" pitchFamily="18" charset="0"/>
            </a:endParaRPr>
          </a:p>
          <a:p>
            <a:pPr marL="533400" indent="-533400">
              <a:lnSpc>
                <a:spcPct val="120000"/>
              </a:lnSpc>
            </a:pPr>
            <a:r>
              <a:rPr lang="en-US" altLang="zh-CN" dirty="0" smtClean="0">
                <a:cs typeface="Times New Roman" panose="02020603050405020304" pitchFamily="18" charset="0"/>
              </a:rPr>
              <a:t>C: Sorry, I can’t. I have to prepare for an exam.</a:t>
            </a:r>
            <a:endParaRPr lang="en-US" altLang="zh-CN" dirty="0" smtClean="0">
              <a:cs typeface="Times New Roman" panose="02020603050405020304" pitchFamily="18" charset="0"/>
            </a:endParaRPr>
          </a:p>
          <a:p>
            <a:pPr marL="533400" indent="-533400">
              <a:lnSpc>
                <a:spcPct val="120000"/>
              </a:lnSpc>
            </a:pPr>
            <a:r>
              <a:rPr lang="en-US" altLang="zh-CN" dirty="0" smtClean="0">
                <a:cs typeface="Times New Roman" panose="02020603050405020304" pitchFamily="18" charset="0"/>
              </a:rPr>
              <a:t>D: I’m sorry, too. I must go to the doctor.</a:t>
            </a:r>
            <a:endParaRPr lang="zh-CN" altLang="en-US" dirty="0" smtClean="0"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467" y="3232526"/>
            <a:ext cx="1925771" cy="718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408" y="497752"/>
            <a:ext cx="10441160" cy="76361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Anna’s Invitation </a:t>
            </a:r>
            <a:r>
              <a:rPr lang="en-US" altLang="zh-CN" sz="3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3200" b="1" dirty="0">
                <a:latin typeface="+mn-ea"/>
                <a:ea typeface="+mn-ea"/>
                <a:cs typeface="Times New Roman" panose="02020603050405020304" pitchFamily="18" charset="0"/>
              </a:rPr>
              <a:t>邀请</a:t>
            </a:r>
            <a:r>
              <a:rPr lang="en-US" altLang="zh-CN" sz="3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en-US" sz="32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21"/>
          <p:cNvSpPr txBox="1"/>
          <p:nvPr/>
        </p:nvSpPr>
        <p:spPr>
          <a:xfrm>
            <a:off x="1119175" y="2567253"/>
            <a:ext cx="3873676" cy="683262"/>
          </a:xfrm>
          <a:prstGeom prst="rect">
            <a:avLst/>
          </a:prstGeom>
          <a:solidFill>
            <a:schemeClr val="accent1"/>
          </a:solidFill>
        </p:spPr>
        <p:txBody>
          <a:bodyPr wrap="square" lIns="91439" tIns="45719" rIns="91439" bIns="45719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ea typeface="华文楷体" panose="02010600040101010101" pitchFamily="2" charset="-122"/>
                <a:cs typeface="Times New Roman" panose="02020603050405020304" pitchFamily="18" charset="0"/>
              </a:rPr>
              <a:t>Accept the invitation</a:t>
            </a:r>
            <a:endParaRPr lang="zh-CN" altLang="en-US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21"/>
          <p:cNvSpPr txBox="1"/>
          <p:nvPr/>
        </p:nvSpPr>
        <p:spPr>
          <a:xfrm>
            <a:off x="5817114" y="2265473"/>
            <a:ext cx="4387815" cy="122264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lIns="91439" tIns="45719" rIns="91439" bIns="45719" rtlCol="0">
            <a:spAutoFit/>
          </a:bodyPr>
          <a:lstStyle/>
          <a:p>
            <a:pPr marL="263525" indent="-2635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ea typeface="华文楷体" panose="02010600040101010101" pitchFamily="2" charset="-122"/>
                <a:cs typeface="Times New Roman" panose="02020603050405020304" pitchFamily="18" charset="0"/>
              </a:rPr>
              <a:t>I’d love to.</a:t>
            </a:r>
            <a:endParaRPr lang="en-US" altLang="zh-CN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263525" indent="-2635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ea typeface="华文楷体" panose="02010600040101010101" pitchFamily="2" charset="-122"/>
                <a:cs typeface="Times New Roman" panose="02020603050405020304" pitchFamily="18" charset="0"/>
              </a:rPr>
              <a:t>Sure. It sounds great.</a:t>
            </a:r>
            <a:endParaRPr lang="zh-CN" altLang="en-US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21"/>
          <p:cNvSpPr txBox="1"/>
          <p:nvPr/>
        </p:nvSpPr>
        <p:spPr>
          <a:xfrm>
            <a:off x="911422" y="4399040"/>
            <a:ext cx="4081429" cy="683262"/>
          </a:xfrm>
          <a:prstGeom prst="rect">
            <a:avLst/>
          </a:prstGeom>
          <a:solidFill>
            <a:srgbClr val="FFC000"/>
          </a:solidFill>
        </p:spPr>
        <p:txBody>
          <a:bodyPr wrap="square" lIns="91439" tIns="45719" rIns="91439" bIns="45719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ea typeface="华文楷体" panose="02010600040101010101" pitchFamily="2" charset="-122"/>
                <a:cs typeface="Times New Roman" panose="02020603050405020304" pitchFamily="18" charset="0"/>
              </a:rPr>
              <a:t>Decline the invitation</a:t>
            </a:r>
            <a:endParaRPr lang="zh-CN" altLang="en-US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21"/>
          <p:cNvSpPr txBox="1"/>
          <p:nvPr/>
        </p:nvSpPr>
        <p:spPr>
          <a:xfrm>
            <a:off x="5780384" y="3558809"/>
            <a:ext cx="5428184" cy="3046986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lIns="91439" tIns="45719" rIns="91439" bIns="45719" rtlCol="0">
            <a:spAutoFit/>
          </a:bodyPr>
          <a:lstStyle/>
          <a:p>
            <a:pPr marL="263525" indent="-2635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ea typeface="华文楷体" panose="02010600040101010101" pitchFamily="2" charset="-122"/>
                <a:cs typeface="Times New Roman" panose="02020603050405020304" pitchFamily="18" charset="0"/>
              </a:rPr>
              <a:t>I’m sorry, I’m not free.</a:t>
            </a:r>
            <a:endParaRPr lang="en-US" altLang="zh-CN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263525" indent="-2635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ea typeface="华文楷体" panose="02010600040101010101" pitchFamily="2" charset="-122"/>
                <a:cs typeface="Times New Roman" panose="02020603050405020304" pitchFamily="18" charset="0"/>
              </a:rPr>
              <a:t>I’m afraid not.</a:t>
            </a:r>
            <a:endParaRPr lang="en-US" altLang="zh-CN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263525" indent="-2635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ea typeface="华文楷体" panose="02010600040101010101" pitchFamily="2" charset="-122"/>
                <a:cs typeface="Times New Roman" panose="02020603050405020304" pitchFamily="18" charset="0"/>
              </a:rPr>
              <a:t>Sorry, but I’m not available.</a:t>
            </a:r>
            <a:endParaRPr lang="en-US" altLang="zh-CN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263525" indent="-2635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ea typeface="华文楷体" panose="02010600040101010101" pitchFamily="2" charset="-122"/>
                <a:cs typeface="Times New Roman" panose="02020603050405020304" pitchFamily="18" charset="0"/>
              </a:rPr>
              <a:t>I (might) have to… / </a:t>
            </a:r>
            <a:r>
              <a:rPr lang="en-US" altLang="zh-CN" dirty="0" smtClean="0">
                <a:ea typeface="华文楷体" panose="02010600040101010101" pitchFamily="2" charset="-122"/>
                <a:cs typeface="Times New Roman" panose="02020603050405020304" pitchFamily="18" charset="0"/>
              </a:rPr>
              <a:t>I </a:t>
            </a:r>
            <a:r>
              <a:rPr lang="en-US" altLang="zh-CN" dirty="0">
                <a:ea typeface="华文楷体" panose="02010600040101010101" pitchFamily="2" charset="-122"/>
                <a:cs typeface="Times New Roman" panose="02020603050405020304" pitchFamily="18" charset="0"/>
              </a:rPr>
              <a:t>must …</a:t>
            </a:r>
            <a:endParaRPr lang="zh-CN" altLang="en-US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21"/>
          <p:cNvSpPr txBox="1"/>
          <p:nvPr/>
        </p:nvSpPr>
        <p:spPr>
          <a:xfrm>
            <a:off x="5828625" y="1574771"/>
            <a:ext cx="4376304" cy="631709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lIns="91439" tIns="45719" rIns="91439" bIns="45719" rtlCol="0">
            <a:spAutoFit/>
          </a:bodyPr>
          <a:lstStyle/>
          <a:p>
            <a:pPr marL="263525" indent="-2635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ea typeface="华文楷体" panose="02010600040101010101" pitchFamily="2" charset="-122"/>
                <a:cs typeface="Times New Roman" panose="02020603050405020304" pitchFamily="18" charset="0"/>
              </a:rPr>
              <a:t>Can you …?</a:t>
            </a:r>
            <a:endParaRPr lang="en-US" altLang="zh-CN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21"/>
          <p:cNvSpPr txBox="1"/>
          <p:nvPr/>
        </p:nvSpPr>
        <p:spPr>
          <a:xfrm>
            <a:off x="1119176" y="1616049"/>
            <a:ext cx="3873675" cy="683262"/>
          </a:xfrm>
          <a:prstGeom prst="rect">
            <a:avLst/>
          </a:prstGeom>
          <a:solidFill>
            <a:srgbClr val="00B050"/>
          </a:solidFill>
        </p:spPr>
        <p:txBody>
          <a:bodyPr wrap="square" lIns="91439" tIns="45719" rIns="91439" bIns="45719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ea typeface="华文楷体" panose="02010600040101010101" pitchFamily="2" charset="-122"/>
                <a:cs typeface="Times New Roman" panose="02020603050405020304" pitchFamily="18" charset="0"/>
              </a:rPr>
              <a:t>Make the invitation</a:t>
            </a:r>
            <a:endParaRPr lang="en-US" altLang="zh-CN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5178629" y="1766749"/>
            <a:ext cx="502024" cy="29238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 sz="4265"/>
          </a:p>
        </p:txBody>
      </p:sp>
      <p:sp>
        <p:nvSpPr>
          <p:cNvPr id="11" name="右箭头 10"/>
          <p:cNvSpPr/>
          <p:nvPr/>
        </p:nvSpPr>
        <p:spPr>
          <a:xfrm>
            <a:off x="5198407" y="2666694"/>
            <a:ext cx="502024" cy="29238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 sz="4265"/>
          </a:p>
        </p:txBody>
      </p:sp>
      <p:sp>
        <p:nvSpPr>
          <p:cNvPr id="12" name="右箭头 11"/>
          <p:cNvSpPr/>
          <p:nvPr/>
        </p:nvSpPr>
        <p:spPr>
          <a:xfrm>
            <a:off x="5278360" y="4604037"/>
            <a:ext cx="502024" cy="27326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 sz="4265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1" name="Rectangle 3"/>
          <p:cNvSpPr>
            <a:spLocks noChangeArrowheads="1"/>
          </p:cNvSpPr>
          <p:nvPr/>
        </p:nvSpPr>
        <p:spPr bwMode="auto">
          <a:xfrm>
            <a:off x="2207568" y="1268760"/>
            <a:ext cx="7620000" cy="2404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礼貌地发出邀请：</a:t>
            </a:r>
            <a:endParaRPr lang="zh-CN" altLang="en-US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dirty="0"/>
              <a:t>Can you come to…?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Could you come to my party?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Would you like to come to my party?</a:t>
            </a:r>
            <a:endParaRPr lang="en-US" altLang="zh-CN" dirty="0"/>
          </a:p>
        </p:txBody>
      </p:sp>
      <p:sp>
        <p:nvSpPr>
          <p:cNvPr id="114692" name="Rectangle 4"/>
          <p:cNvSpPr>
            <a:spLocks noChangeArrowheads="1"/>
          </p:cNvSpPr>
          <p:nvPr/>
        </p:nvSpPr>
        <p:spPr bwMode="auto">
          <a:xfrm>
            <a:off x="2207568" y="3654806"/>
            <a:ext cx="7262813" cy="2404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</a:rPr>
              <a:t>接受邀请：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/>
              <a:t>I’d love to.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Sure. It sounds great.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…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6" name="Text Box 4"/>
          <p:cNvSpPr txBox="1">
            <a:spLocks noChangeArrowheads="1"/>
          </p:cNvSpPr>
          <p:nvPr/>
        </p:nvSpPr>
        <p:spPr bwMode="auto">
          <a:xfrm>
            <a:off x="839416" y="1844824"/>
            <a:ext cx="9217024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委婉拒绝邀请：</a:t>
            </a:r>
            <a:endParaRPr lang="zh-CN" altLang="en-US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dirty="0"/>
              <a:t>Sorry, I can’t. I have to …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I’m sorry. I’m not free then.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I’m sorry. I’m not available. I have ...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I’d love to come, but I’m afraid I can’t. I have ...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Text Box 8"/>
          <p:cNvSpPr txBox="1">
            <a:spLocks noChangeArrowheads="1"/>
          </p:cNvSpPr>
          <p:nvPr/>
        </p:nvSpPr>
        <p:spPr bwMode="auto">
          <a:xfrm>
            <a:off x="1847850" y="5173663"/>
            <a:ext cx="184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1" lang="en-US" altLang="zh-CN" sz="2800" i="1">
              <a:solidFill>
                <a:schemeClr val="accent2"/>
              </a:solidFill>
            </a:endParaRPr>
          </a:p>
        </p:txBody>
      </p:sp>
      <p:sp>
        <p:nvSpPr>
          <p:cNvPr id="2054" name="WordArt 9"/>
          <p:cNvSpPr>
            <a:spLocks noChangeArrowheads="1" noChangeShapeType="1" noTextEdit="1"/>
          </p:cNvSpPr>
          <p:nvPr/>
        </p:nvSpPr>
        <p:spPr bwMode="auto">
          <a:xfrm>
            <a:off x="4310063" y="1500188"/>
            <a:ext cx="3643312" cy="208756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zh-CN" altLang="en-US" kern="10" spc="-360">
              <a:ln w="19050">
                <a:solidFill>
                  <a:schemeClr val="tx1"/>
                </a:solidFill>
                <a:round/>
              </a:ln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9" r="19591"/>
          <a:stretch>
            <a:fillRect/>
          </a:stretch>
        </p:blipFill>
        <p:spPr>
          <a:xfrm>
            <a:off x="3143672" y="3575395"/>
            <a:ext cx="5714285" cy="2220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5"/>
          <p:cNvSpPr txBox="1">
            <a:spLocks noChangeArrowheads="1"/>
          </p:cNvSpPr>
          <p:nvPr/>
        </p:nvSpPr>
        <p:spPr bwMode="auto">
          <a:xfrm>
            <a:off x="1847850" y="764540"/>
            <a:ext cx="8914765" cy="178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Student A invites s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sym typeface="+mn-ea"/>
              </a:rPr>
              <a:t>tudent B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 to do something.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15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Student B says you can’t go and why.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15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sym typeface="+mn-ea"/>
              </a:rPr>
              <a:t>Write some more reasons in the chart.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919536" y="3501008"/>
            <a:ext cx="6046788" cy="240450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/>
              <a:t>1. too much homework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2. ____________________</a:t>
            </a:r>
            <a:endParaRPr lang="en-US" altLang="zh-CN" dirty="0"/>
          </a:p>
          <a:p>
            <a:pPr eaLnBrk="1" hangingPunct="1">
              <a:lnSpc>
                <a:spcPct val="120000"/>
              </a:lnSpc>
              <a:buFontTx/>
              <a:buAutoNum type="arabicPeriod" startAt="3"/>
            </a:pPr>
            <a:r>
              <a:rPr lang="en-US" altLang="zh-CN" dirty="0"/>
              <a:t> ____________________</a:t>
            </a:r>
            <a:endParaRPr lang="en-US" altLang="zh-CN" dirty="0"/>
          </a:p>
          <a:p>
            <a:pPr eaLnBrk="1" hangingPunct="1">
              <a:lnSpc>
                <a:spcPct val="120000"/>
              </a:lnSpc>
              <a:buFontTx/>
              <a:buAutoNum type="arabicPeriod" startAt="3"/>
            </a:pPr>
            <a:r>
              <a:rPr lang="en-US" altLang="zh-CN" dirty="0"/>
              <a:t> ____________________</a:t>
            </a:r>
            <a:endParaRPr lang="zh-CN" altLang="en-US" b="0" dirty="0"/>
          </a:p>
        </p:txBody>
      </p:sp>
      <p:pic>
        <p:nvPicPr>
          <p:cNvPr id="22534" name="Picture 6" descr="Pair work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555" y="116840"/>
            <a:ext cx="2828925" cy="76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040" y="764540"/>
            <a:ext cx="638810" cy="638810"/>
          </a:xfrm>
          <a:prstGeom prst="rect">
            <a:avLst/>
          </a:prstGeom>
        </p:spPr>
      </p:pic>
      <p:sp>
        <p:nvSpPr>
          <p:cNvPr id="7" name="文本框 21"/>
          <p:cNvSpPr txBox="1"/>
          <p:nvPr/>
        </p:nvSpPr>
        <p:spPr>
          <a:xfrm>
            <a:off x="2428340" y="4079754"/>
            <a:ext cx="4176464" cy="561690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visit 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grandparents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21"/>
          <p:cNvSpPr txBox="1"/>
          <p:nvPr/>
        </p:nvSpPr>
        <p:spPr>
          <a:xfrm>
            <a:off x="2423268" y="4688926"/>
            <a:ext cx="3960763" cy="561690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have piano lessons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21"/>
          <p:cNvSpPr txBox="1"/>
          <p:nvPr/>
        </p:nvSpPr>
        <p:spPr>
          <a:xfrm>
            <a:off x="2423268" y="5250616"/>
            <a:ext cx="4392812" cy="561690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go to a concert (</a:t>
            </a:r>
            <a:r>
              <a:rPr lang="zh-CN" altLang="en-US" dirty="0" smtClean="0">
                <a:solidFill>
                  <a:srgbClr val="FF0000"/>
                </a:solidFill>
                <a:latin typeface="+mj-ea"/>
                <a:ea typeface="+mj-ea"/>
                <a:cs typeface="Times New Roman" panose="02020603050405020304" pitchFamily="18" charset="0"/>
              </a:rPr>
              <a:t>音乐会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908721"/>
            <a:ext cx="8964612" cy="526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2495551" y="1989138"/>
            <a:ext cx="2016125" cy="58896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anchor="ctr">
            <a:spAutoFit/>
          </a:bodyPr>
          <a:lstStyle/>
          <a:p>
            <a:pPr eaLnBrk="0" hangingPunct="0"/>
            <a:r>
              <a:rPr lang="zh-CN" altLang="en-US" dirty="0">
                <a:solidFill>
                  <a:srgbClr val="FF0000"/>
                </a:solidFill>
              </a:rPr>
              <a:t>去年秋天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7769" name="Oval 9"/>
          <p:cNvSpPr>
            <a:spLocks noChangeArrowheads="1"/>
          </p:cNvSpPr>
          <p:nvPr/>
        </p:nvSpPr>
        <p:spPr bwMode="auto">
          <a:xfrm>
            <a:off x="3071814" y="2636839"/>
            <a:ext cx="935037" cy="503237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0" name="Oval 10"/>
          <p:cNvSpPr>
            <a:spLocks noChangeArrowheads="1"/>
          </p:cNvSpPr>
          <p:nvPr/>
        </p:nvSpPr>
        <p:spPr bwMode="auto">
          <a:xfrm>
            <a:off x="2640013" y="5229225"/>
            <a:ext cx="1079500" cy="503238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1" name="Oval 11"/>
          <p:cNvSpPr>
            <a:spLocks noChangeArrowheads="1"/>
          </p:cNvSpPr>
          <p:nvPr/>
        </p:nvSpPr>
        <p:spPr bwMode="auto">
          <a:xfrm>
            <a:off x="4943475" y="2205039"/>
            <a:ext cx="1944688" cy="503237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4656139" y="1343532"/>
            <a:ext cx="5299849" cy="58477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lang="en-US" altLang="zh-CN" dirty="0">
                <a:solidFill>
                  <a:srgbClr val="FF0000"/>
                </a:solidFill>
              </a:rPr>
              <a:t>go bike riding </a:t>
            </a:r>
            <a:r>
              <a:rPr lang="zh-CN" altLang="en-US" dirty="0">
                <a:solidFill>
                  <a:srgbClr val="FF0000"/>
                </a:solidFill>
              </a:rPr>
              <a:t>骑自行车兜风 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7773" name="Rectangle 13"/>
          <p:cNvSpPr>
            <a:spLocks noChangeArrowheads="1"/>
          </p:cNvSpPr>
          <p:nvPr/>
        </p:nvSpPr>
        <p:spPr bwMode="auto">
          <a:xfrm>
            <a:off x="6672264" y="5300663"/>
            <a:ext cx="3455987" cy="588962"/>
          </a:xfrm>
          <a:prstGeom prst="rect">
            <a:avLst/>
          </a:prstGeom>
          <a:solidFill>
            <a:srgbClr val="FFFF99">
              <a:alpha val="66000"/>
            </a:srgbClr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lang="zh-CN" altLang="en-US">
                <a:solidFill>
                  <a:srgbClr val="FF0000"/>
                </a:solidFill>
              </a:rPr>
              <a:t>闲逛；常去某处 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" name="Oval 10"/>
          <p:cNvSpPr>
            <a:spLocks noChangeArrowheads="1"/>
          </p:cNvSpPr>
          <p:nvPr/>
        </p:nvSpPr>
        <p:spPr bwMode="auto">
          <a:xfrm>
            <a:off x="2873946" y="5559520"/>
            <a:ext cx="2645990" cy="677792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5586184" y="6014121"/>
            <a:ext cx="2352388" cy="588962"/>
          </a:xfrm>
          <a:prstGeom prst="rect">
            <a:avLst/>
          </a:prstGeom>
          <a:solidFill>
            <a:srgbClr val="FFFF99">
              <a:alpha val="66000"/>
            </a:srgbClr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eaLnBrk="0" hangingPunct="0"/>
            <a:r>
              <a:rPr lang="zh-CN" altLang="en-US" dirty="0">
                <a:solidFill>
                  <a:srgbClr val="FF0000"/>
                </a:solidFill>
              </a:rPr>
              <a:t>礼拜一见！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7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7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7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7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7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7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8" grpId="0" animBg="1"/>
      <p:bldP spid="117769" grpId="0" animBg="1"/>
      <p:bldP spid="117770" grpId="0" animBg="1"/>
      <p:bldP spid="117771" grpId="0" animBg="1"/>
      <p:bldP spid="117772" grpId="0" animBg="1"/>
      <p:bldP spid="117773" grpId="0" animBg="1"/>
      <p:bldP spid="9" grpId="0" animBg="1"/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1" name="Rectangle 3"/>
          <p:cNvSpPr>
            <a:spLocks noChangeArrowheads="1"/>
          </p:cNvSpPr>
          <p:nvPr/>
        </p:nvSpPr>
        <p:spPr bwMode="auto">
          <a:xfrm>
            <a:off x="2351584" y="1196752"/>
            <a:ext cx="7620000" cy="2404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礼貌地发出邀请：</a:t>
            </a:r>
            <a:endParaRPr lang="zh-CN" altLang="en-US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dirty="0"/>
              <a:t>Can you come to…?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Could you come to my party?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Would you like to come to my party?</a:t>
            </a:r>
            <a:endParaRPr lang="en-US" altLang="zh-CN" dirty="0"/>
          </a:p>
        </p:txBody>
      </p:sp>
      <p:sp>
        <p:nvSpPr>
          <p:cNvPr id="114692" name="Rectangle 4"/>
          <p:cNvSpPr>
            <a:spLocks noChangeArrowheads="1"/>
          </p:cNvSpPr>
          <p:nvPr/>
        </p:nvSpPr>
        <p:spPr bwMode="auto">
          <a:xfrm>
            <a:off x="2351584" y="3586358"/>
            <a:ext cx="7262813" cy="2404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</a:rPr>
              <a:t>接受邀请：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/>
              <a:t>I’d love to.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Sure. It sounds great.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…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6" name="Text Box 4"/>
          <p:cNvSpPr txBox="1">
            <a:spLocks noChangeArrowheads="1"/>
          </p:cNvSpPr>
          <p:nvPr/>
        </p:nvSpPr>
        <p:spPr bwMode="auto">
          <a:xfrm>
            <a:off x="2207568" y="1628800"/>
            <a:ext cx="7924800" cy="3586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委婉拒绝邀请：</a:t>
            </a:r>
            <a:endParaRPr lang="zh-CN" altLang="en-US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dirty="0"/>
              <a:t>Sorry, I can’t. I have to …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I’m sorry. I’m not free then.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I’m sorry. I’m not available. I have ...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I’d love to come, but I’m afraid I can’t. I have ...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94" b="16736"/>
          <a:stretch>
            <a:fillRect/>
          </a:stretch>
        </p:blipFill>
        <p:spPr>
          <a:xfrm>
            <a:off x="3575720" y="548680"/>
            <a:ext cx="4571622" cy="93610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51384" y="1772816"/>
            <a:ext cx="11017224" cy="626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zh-CN" altLang="zh-CN" kern="0">
                <a:solidFill>
                  <a:srgbClr val="0000FF"/>
                </a:solidFill>
                <a:cs typeface="Times New Roman" panose="02020603050405020304" pitchFamily="18" charset="0"/>
              </a:rPr>
              <a:t>Ⅰ</a:t>
            </a:r>
            <a:r>
              <a:rPr lang="en-US" altLang="zh-CN" kern="0" dirty="0">
                <a:solidFill>
                  <a:srgbClr val="0000FF"/>
                </a:solidFill>
                <a:cs typeface="Times New Roman" panose="02020603050405020304" pitchFamily="18" charset="0"/>
              </a:rPr>
              <a:t>. </a:t>
            </a:r>
            <a:r>
              <a:rPr lang="zh-CN" altLang="zh-CN" kern="0" dirty="0">
                <a:solidFill>
                  <a:srgbClr val="0000FF"/>
                </a:solidFill>
                <a:cs typeface="Times New Roman" panose="02020603050405020304" pitchFamily="18" charset="0"/>
              </a:rPr>
              <a:t>根据句意，从方框中选择恰当的单词填空</a:t>
            </a:r>
            <a:r>
              <a:rPr lang="en-US" altLang="zh-CN" kern="0" dirty="0">
                <a:solidFill>
                  <a:srgbClr val="0000FF"/>
                </a:solidFill>
                <a:cs typeface="Times New Roman" panose="02020603050405020304" pitchFamily="18" charset="0"/>
              </a:rPr>
              <a:t>, </a:t>
            </a:r>
            <a:r>
              <a:rPr lang="zh-CN" altLang="zh-CN" kern="0" dirty="0">
                <a:solidFill>
                  <a:srgbClr val="0000FF"/>
                </a:solidFill>
                <a:cs typeface="Times New Roman" panose="02020603050405020304" pitchFamily="18" charset="0"/>
              </a:rPr>
              <a:t>注意形式变化。</a:t>
            </a:r>
            <a:endParaRPr lang="zh-CN" altLang="zh-CN" sz="2400" kern="100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3431704" y="2404110"/>
          <a:ext cx="5400600" cy="73152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5400600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3200" kern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available, exam, catch, flu</a:t>
                      </a:r>
                      <a:endParaRPr lang="zh-CN" sz="3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88418" y="3212976"/>
            <a:ext cx="1123324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kern="0" dirty="0">
                <a:cs typeface="Times New Roman" panose="02020603050405020304" pitchFamily="18" charset="0"/>
              </a:rPr>
              <a:t>1. The police </a:t>
            </a:r>
            <a:r>
              <a:rPr lang="en-US" altLang="zh-CN" kern="0" dirty="0" smtClean="0">
                <a:cs typeface="Times New Roman" panose="02020603050405020304" pitchFamily="18" charset="0"/>
              </a:rPr>
              <a:t>_________ </a:t>
            </a:r>
            <a:r>
              <a:rPr lang="en-US" altLang="zh-CN" kern="0" dirty="0">
                <a:cs typeface="Times New Roman" panose="02020603050405020304" pitchFamily="18" charset="0"/>
              </a:rPr>
              <a:t>that criminal in the town.</a:t>
            </a:r>
            <a:endParaRPr lang="zh-CN" altLang="zh-CN" kern="100" dirty="0">
              <a:latin typeface="Calibri" panose="020F0502020204030204" charset="0"/>
              <a:cs typeface="Times New Roman" panose="02020603050405020304" pitchFamily="18" charset="0"/>
            </a:endParaRPr>
          </a:p>
          <a:p>
            <a:pPr marL="354330" indent="-354330">
              <a:lnSpc>
                <a:spcPct val="120000"/>
              </a:lnSpc>
              <a:spcAft>
                <a:spcPts val="0"/>
              </a:spcAft>
            </a:pPr>
            <a:r>
              <a:rPr lang="en-US" altLang="zh-CN" kern="0" dirty="0">
                <a:cs typeface="Times New Roman" panose="02020603050405020304" pitchFamily="18" charset="0"/>
              </a:rPr>
              <a:t>2. Will you be </a:t>
            </a:r>
            <a:r>
              <a:rPr lang="en-US" altLang="zh-CN" kern="0" dirty="0" smtClean="0">
                <a:cs typeface="Times New Roman" panose="02020603050405020304" pitchFamily="18" charset="0"/>
              </a:rPr>
              <a:t>_________ </a:t>
            </a:r>
            <a:r>
              <a:rPr lang="en-US" altLang="zh-CN" kern="0" dirty="0">
                <a:cs typeface="Times New Roman" panose="02020603050405020304" pitchFamily="18" charset="0"/>
              </a:rPr>
              <a:t>this Sunday? I’d like to invite you to dinner.</a:t>
            </a:r>
            <a:endParaRPr lang="zh-CN" altLang="zh-CN" kern="100" dirty="0">
              <a:latin typeface="Calibri" panose="020F0502020204030204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kern="0" dirty="0">
                <a:cs typeface="Times New Roman" panose="02020603050405020304" pitchFamily="18" charset="0"/>
              </a:rPr>
              <a:t>3. I felt like I had the </a:t>
            </a:r>
            <a:r>
              <a:rPr lang="en-US" altLang="zh-CN" kern="0" dirty="0" smtClean="0">
                <a:cs typeface="Times New Roman" panose="02020603050405020304" pitchFamily="18" charset="0"/>
              </a:rPr>
              <a:t>_________. </a:t>
            </a:r>
            <a:r>
              <a:rPr lang="en-US" altLang="zh-CN" kern="0" dirty="0">
                <a:cs typeface="Times New Roman" panose="02020603050405020304" pitchFamily="18" charset="0"/>
              </a:rPr>
              <a:t>I didn’t feel very well.</a:t>
            </a:r>
            <a:endParaRPr lang="zh-CN" altLang="zh-CN" kern="100" dirty="0">
              <a:latin typeface="Calibri" panose="020F0502020204030204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kern="0" dirty="0">
                <a:cs typeface="Times New Roman" panose="02020603050405020304" pitchFamily="18" charset="0"/>
              </a:rPr>
              <a:t>4. Jake did well in all the </a:t>
            </a:r>
            <a:r>
              <a:rPr lang="en-US" altLang="zh-CN" kern="0" dirty="0" smtClean="0">
                <a:cs typeface="Times New Roman" panose="02020603050405020304" pitchFamily="18" charset="0"/>
              </a:rPr>
              <a:t>________. </a:t>
            </a:r>
            <a:r>
              <a:rPr lang="en-US" altLang="zh-CN" kern="0" dirty="0">
                <a:cs typeface="Times New Roman" panose="02020603050405020304" pitchFamily="18" charset="0"/>
              </a:rPr>
              <a:t>He is going out to celebrate.</a:t>
            </a:r>
            <a:endParaRPr lang="zh-CN" altLang="zh-CN" kern="100" dirty="0">
              <a:latin typeface="Calibri" panose="020F0502020204030204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113956" y="3178686"/>
            <a:ext cx="1369286" cy="631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caught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3215680" y="3844617"/>
            <a:ext cx="1757212" cy="631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available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768161" y="4987458"/>
            <a:ext cx="662361" cy="631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flu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5268398" y="5571847"/>
            <a:ext cx="1279517" cy="6412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en-US" altLang="zh-CN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exams</a:t>
            </a:r>
            <a:endParaRPr lang="zh-CN" altLang="zh-CN" kern="100" dirty="0">
              <a:solidFill>
                <a:srgbClr val="FF0000"/>
              </a:solidFill>
              <a:latin typeface="Calibri" panose="020F050202020403020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51384" y="980728"/>
            <a:ext cx="10945216" cy="481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6405" indent="-446405">
              <a:lnSpc>
                <a:spcPct val="120000"/>
              </a:lnSpc>
              <a:spcAft>
                <a:spcPts val="0"/>
              </a:spcAft>
            </a:pPr>
            <a:r>
              <a:rPr lang="zh-CN" altLang="zh-CN" kern="0" dirty="0">
                <a:solidFill>
                  <a:srgbClr val="0000FF"/>
                </a:solidFill>
                <a:cs typeface="Times New Roman" panose="02020603050405020304" pitchFamily="18" charset="0"/>
              </a:rPr>
              <a:t>Ⅱ</a:t>
            </a:r>
            <a:r>
              <a:rPr lang="en-US" altLang="zh-CN" kern="0" dirty="0">
                <a:solidFill>
                  <a:srgbClr val="0000FF"/>
                </a:solidFill>
                <a:cs typeface="Times New Roman" panose="02020603050405020304" pitchFamily="18" charset="0"/>
              </a:rPr>
              <a:t>. </a:t>
            </a:r>
            <a:r>
              <a:rPr lang="zh-CN" altLang="zh-CN" kern="0" dirty="0">
                <a:solidFill>
                  <a:srgbClr val="0000FF"/>
                </a:solidFill>
                <a:cs typeface="Times New Roman" panose="02020603050405020304" pitchFamily="18" charset="0"/>
              </a:rPr>
              <a:t>根据句意及所给汉语提示，写出所缺内容，每空一词（含缩略形式）。</a:t>
            </a:r>
            <a:endParaRPr lang="zh-CN" altLang="zh-CN" kern="100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marL="354330" indent="-354330">
              <a:lnSpc>
                <a:spcPct val="120000"/>
              </a:lnSpc>
              <a:spcAft>
                <a:spcPts val="0"/>
              </a:spcAft>
            </a:pPr>
            <a:r>
              <a:rPr lang="en-US" altLang="zh-CN" kern="0" dirty="0">
                <a:cs typeface="Times New Roman" panose="02020603050405020304" pitchFamily="18" charset="0"/>
              </a:rPr>
              <a:t>1. I’m busy right now. Could you come back _______ _______ (</a:t>
            </a:r>
            <a:r>
              <a:rPr lang="zh-CN" altLang="zh-CN" kern="0" dirty="0">
                <a:cs typeface="Times New Roman" panose="02020603050405020304" pitchFamily="18" charset="0"/>
              </a:rPr>
              <a:t>其他时间</a:t>
            </a:r>
            <a:r>
              <a:rPr lang="en-US" altLang="zh-CN" kern="0" dirty="0">
                <a:cs typeface="Times New Roman" panose="02020603050405020304" pitchFamily="18" charset="0"/>
              </a:rPr>
              <a:t>)?</a:t>
            </a:r>
            <a:endParaRPr lang="zh-CN" altLang="zh-CN" kern="100" dirty="0">
              <a:cs typeface="Times New Roman" panose="02020603050405020304" pitchFamily="18" charset="0"/>
            </a:endParaRPr>
          </a:p>
          <a:p>
            <a:pPr marL="446405" indent="-446405">
              <a:lnSpc>
                <a:spcPct val="120000"/>
              </a:lnSpc>
              <a:spcAft>
                <a:spcPts val="0"/>
              </a:spcAft>
            </a:pPr>
            <a:r>
              <a:rPr lang="en-US" altLang="zh-CN" kern="0" dirty="0">
                <a:cs typeface="Times New Roman" panose="02020603050405020304" pitchFamily="18" charset="0"/>
              </a:rPr>
              <a:t>2. I _______ _______ _______ _______ (</a:t>
            </a:r>
            <a:r>
              <a:rPr lang="zh-CN" altLang="zh-CN" kern="0" dirty="0">
                <a:cs typeface="Times New Roman" panose="02020603050405020304" pitchFamily="18" charset="0"/>
              </a:rPr>
              <a:t>去看医生</a:t>
            </a:r>
            <a:r>
              <a:rPr lang="en-US" altLang="zh-CN" kern="0" dirty="0">
                <a:cs typeface="Times New Roman" panose="02020603050405020304" pitchFamily="18" charset="0"/>
              </a:rPr>
              <a:t>) yesterday. He said my illness (</a:t>
            </a:r>
            <a:r>
              <a:rPr lang="zh-CN" altLang="zh-CN" kern="0" dirty="0">
                <a:cs typeface="Times New Roman" panose="02020603050405020304" pitchFamily="18" charset="0"/>
              </a:rPr>
              <a:t>病</a:t>
            </a:r>
            <a:r>
              <a:rPr lang="en-US" altLang="zh-CN" kern="0" dirty="0">
                <a:cs typeface="Times New Roman" panose="02020603050405020304" pitchFamily="18" charset="0"/>
              </a:rPr>
              <a:t>) was not serious.</a:t>
            </a:r>
            <a:endParaRPr lang="zh-CN" altLang="zh-CN" kern="100" dirty="0">
              <a:cs typeface="Times New Roman" panose="02020603050405020304" pitchFamily="18" charset="0"/>
            </a:endParaRPr>
          </a:p>
          <a:p>
            <a:pPr marL="354330" indent="-354330">
              <a:lnSpc>
                <a:spcPct val="120000"/>
              </a:lnSpc>
              <a:spcAft>
                <a:spcPts val="0"/>
              </a:spcAft>
            </a:pPr>
            <a:r>
              <a:rPr lang="en-US" altLang="zh-CN" kern="0" dirty="0">
                <a:cs typeface="Times New Roman" panose="02020603050405020304" pitchFamily="18" charset="0"/>
              </a:rPr>
              <a:t>3. The students are busy </a:t>
            </a:r>
            <a:r>
              <a:rPr lang="en-US" altLang="zh-CN" kern="0" dirty="0" smtClean="0">
                <a:cs typeface="Times New Roman" panose="02020603050405020304" pitchFamily="18" charset="0"/>
              </a:rPr>
              <a:t>__________ </a:t>
            </a:r>
            <a:r>
              <a:rPr lang="en-US" altLang="zh-CN" kern="0" dirty="0">
                <a:cs typeface="Times New Roman" panose="02020603050405020304" pitchFamily="18" charset="0"/>
              </a:rPr>
              <a:t>_______ (</a:t>
            </a:r>
            <a:r>
              <a:rPr lang="zh-CN" altLang="zh-CN" kern="0" dirty="0">
                <a:cs typeface="Times New Roman" panose="02020603050405020304" pitchFamily="18" charset="0"/>
              </a:rPr>
              <a:t>为</a:t>
            </a:r>
            <a:r>
              <a:rPr lang="en-US" altLang="zh-CN" kern="0" dirty="0">
                <a:latin typeface="+mn-ea"/>
                <a:ea typeface="+mn-ea"/>
                <a:cs typeface="Times New Roman" panose="02020603050405020304" pitchFamily="18" charset="0"/>
              </a:rPr>
              <a:t>……</a:t>
            </a:r>
            <a:r>
              <a:rPr lang="zh-CN" altLang="zh-CN" kern="0" dirty="0">
                <a:cs typeface="Times New Roman" panose="02020603050405020304" pitchFamily="18" charset="0"/>
              </a:rPr>
              <a:t>做准备</a:t>
            </a:r>
            <a:r>
              <a:rPr lang="en-US" altLang="zh-CN" kern="0" dirty="0">
                <a:cs typeface="Times New Roman" panose="02020603050405020304" pitchFamily="18" charset="0"/>
              </a:rPr>
              <a:t>) the goodbye party</a:t>
            </a:r>
            <a:r>
              <a:rPr lang="en-US" altLang="zh-CN" kern="0" dirty="0" smtClean="0">
                <a:cs typeface="Times New Roman" panose="02020603050405020304" pitchFamily="18" charset="0"/>
              </a:rPr>
              <a:t>.</a:t>
            </a:r>
            <a:endParaRPr lang="zh-CN" altLang="zh-CN" kern="100" dirty="0"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400256" y="2204864"/>
            <a:ext cx="2831801" cy="631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another </a:t>
            </a:r>
            <a:r>
              <a:rPr lang="en-US" altLang="zh-CN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time 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631504" y="3364842"/>
            <a:ext cx="5932009" cy="6832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went </a:t>
            </a:r>
            <a:r>
              <a:rPr lang="en-US" altLang="zh-CN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  to        the </a:t>
            </a:r>
            <a:r>
              <a:rPr lang="en-US" altLang="zh-CN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/ a </a:t>
            </a:r>
            <a:r>
              <a:rPr lang="en-US" altLang="zh-CN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doctor  </a:t>
            </a:r>
            <a:endParaRPr lang="zh-CN" altLang="zh-CN" kern="100" dirty="0">
              <a:solidFill>
                <a:srgbClr val="FF0000"/>
              </a:solidFill>
              <a:latin typeface="Calibri" panose="020F0502020204030204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100464" y="4474820"/>
            <a:ext cx="3072251" cy="631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preparing </a:t>
            </a:r>
            <a:r>
              <a:rPr lang="en-US" altLang="zh-CN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for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67408" y="2276872"/>
            <a:ext cx="10801200" cy="2456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4330" indent="-354330">
              <a:lnSpc>
                <a:spcPct val="120000"/>
              </a:lnSpc>
              <a:spcAft>
                <a:spcPts val="0"/>
              </a:spcAft>
            </a:pPr>
            <a:r>
              <a:rPr lang="en-US" altLang="zh-CN" kern="0" dirty="0">
                <a:cs typeface="Times New Roman" panose="02020603050405020304" pitchFamily="18" charset="0"/>
              </a:rPr>
              <a:t>4. It is sunny, and I am happy to _______ _______ (</a:t>
            </a:r>
            <a:r>
              <a:rPr lang="zh-CN" altLang="zh-CN" kern="0" dirty="0">
                <a:cs typeface="Times New Roman" panose="02020603050405020304" pitchFamily="18" charset="0"/>
              </a:rPr>
              <a:t>闲逛</a:t>
            </a:r>
            <a:r>
              <a:rPr lang="en-US" altLang="zh-CN" kern="0" dirty="0">
                <a:cs typeface="Times New Roman" panose="02020603050405020304" pitchFamily="18" charset="0"/>
              </a:rPr>
              <a:t>) with my parents.</a:t>
            </a:r>
            <a:endParaRPr lang="zh-CN" altLang="zh-CN" kern="100" dirty="0">
              <a:cs typeface="Times New Roman" panose="02020603050405020304" pitchFamily="18" charset="0"/>
            </a:endParaRPr>
          </a:p>
          <a:p>
            <a:pPr marL="354330" indent="-354330">
              <a:lnSpc>
                <a:spcPct val="120000"/>
              </a:lnSpc>
              <a:spcAft>
                <a:spcPts val="0"/>
              </a:spcAft>
            </a:pPr>
            <a:r>
              <a:rPr lang="en-US" altLang="zh-CN" kern="0" dirty="0">
                <a:cs typeface="Times New Roman" panose="02020603050405020304" pitchFamily="18" charset="0"/>
              </a:rPr>
              <a:t>5. Yesterday, we _______ _______ _______ _______ (</a:t>
            </a:r>
            <a:r>
              <a:rPr lang="zh-CN" altLang="zh-CN" kern="0" dirty="0">
                <a:cs typeface="Times New Roman" panose="02020603050405020304" pitchFamily="18" charset="0"/>
              </a:rPr>
              <a:t>直到</a:t>
            </a:r>
            <a:r>
              <a:rPr lang="en-US" altLang="zh-CN" kern="0" dirty="0">
                <a:latin typeface="+mn-ea"/>
                <a:ea typeface="+mn-ea"/>
                <a:cs typeface="Times New Roman" panose="02020603050405020304" pitchFamily="18" charset="0"/>
              </a:rPr>
              <a:t>……</a:t>
            </a:r>
            <a:r>
              <a:rPr lang="zh-CN" altLang="zh-CN" kern="0" dirty="0">
                <a:cs typeface="Times New Roman" panose="02020603050405020304" pitchFamily="18" charset="0"/>
              </a:rPr>
              <a:t>才吃午饭</a:t>
            </a:r>
            <a:r>
              <a:rPr lang="en-US" altLang="zh-CN" kern="0" dirty="0">
                <a:cs typeface="Times New Roman" panose="02020603050405020304" pitchFamily="18" charset="0"/>
              </a:rPr>
              <a:t>) two o’clock.</a:t>
            </a:r>
            <a:endParaRPr lang="zh-CN" altLang="zh-CN" kern="100" dirty="0"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672064" y="2263160"/>
            <a:ext cx="25426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hang </a:t>
            </a:r>
            <a:r>
              <a:rPr lang="en-US" altLang="zh-CN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  out 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863752" y="3504900"/>
            <a:ext cx="57198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didn’t </a:t>
            </a:r>
            <a:r>
              <a:rPr lang="en-US" altLang="zh-CN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have       lunch     until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9" descr="Homework (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728" y="980728"/>
            <a:ext cx="5040313" cy="135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1271464" y="2492896"/>
            <a:ext cx="9361040" cy="2456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dirty="0">
                <a:cs typeface="Times New Roman" panose="02020603050405020304" pitchFamily="18" charset="0"/>
              </a:rPr>
              <a:t>Use what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you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cs typeface="Times New Roman" panose="02020603050405020304" pitchFamily="18" charset="0"/>
              </a:rPr>
              <a:t>have learned</a:t>
            </a:r>
            <a:r>
              <a:rPr lang="zh-CN" altLang="en-US" dirty="0" smtClean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in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this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lesson to make up a new conversation among three people. One makes an invitation, the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second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person accepts it and the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third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person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cs typeface="Times New Roman" panose="02020603050405020304" pitchFamily="18" charset="0"/>
              </a:rPr>
              <a:t>turns down </a:t>
            </a:r>
            <a:r>
              <a:rPr lang="en-US" altLang="zh-CN" dirty="0">
                <a:cs typeface="Times New Roman" panose="02020603050405020304" pitchFamily="18" charset="0"/>
              </a:rPr>
              <a:t>it.</a:t>
            </a:r>
            <a:endParaRPr lang="en-US" altLang="zh-CN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微信图片_202312071039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" y="1880235"/>
            <a:ext cx="2164715" cy="3086735"/>
          </a:xfrm>
          <a:prstGeom prst="rect">
            <a:avLst/>
          </a:prstGeom>
        </p:spPr>
      </p:pic>
      <p:pic>
        <p:nvPicPr>
          <p:cNvPr id="3" name="图片 2" descr="微信图片_202312071054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035" y="999490"/>
            <a:ext cx="2722245" cy="4060190"/>
          </a:xfrm>
          <a:prstGeom prst="rect">
            <a:avLst/>
          </a:prstGeom>
        </p:spPr>
      </p:pic>
      <p:sp>
        <p:nvSpPr>
          <p:cNvPr id="15" name="Rectangle 1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66700" y="5085715"/>
            <a:ext cx="192024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rgbClr val="0000FF"/>
                </a:solidFill>
              </a:rPr>
              <a:t>Sun Ning</a:t>
            </a:r>
            <a:endParaRPr lang="en-US" altLang="zh-CN" sz="3200" dirty="0">
              <a:solidFill>
                <a:srgbClr val="0000FF"/>
              </a:solidFill>
            </a:endParaRPr>
          </a:p>
        </p:txBody>
      </p:sp>
      <p:sp>
        <p:nvSpPr>
          <p:cNvPr id="4" name="Rectangle 1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287270" y="5059680"/>
            <a:ext cx="5415915" cy="1272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rgbClr val="009900"/>
                </a:solidFill>
              </a:rPr>
              <a:t>His birthday’s on Saturday.</a:t>
            </a:r>
            <a:endParaRPr lang="en-US" altLang="zh-CN" sz="3200" dirty="0">
              <a:solidFill>
                <a:srgbClr val="0099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rgbClr val="009900"/>
                </a:solidFill>
              </a:rPr>
              <a:t>He will have a birthday party.</a:t>
            </a:r>
            <a:endParaRPr lang="en-US" altLang="zh-CN" sz="3200" dirty="0">
              <a:solidFill>
                <a:srgbClr val="009900"/>
              </a:solidFill>
            </a:endParaRPr>
          </a:p>
        </p:txBody>
      </p:sp>
      <p:sp>
        <p:nvSpPr>
          <p:cNvPr id="5" name="Rectangle 1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432175" y="-189230"/>
            <a:ext cx="434911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4000" dirty="0">
                <a:solidFill>
                  <a:srgbClr val="FF0000"/>
                </a:solidFill>
              </a:rPr>
              <a:t>make an invitation</a:t>
            </a:r>
            <a:r>
              <a:rPr lang="en-US" altLang="zh-CN" sz="3200" dirty="0">
                <a:solidFill>
                  <a:srgbClr val="FF0000"/>
                </a:solidFill>
              </a:rPr>
              <a:t> 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280" y="821690"/>
            <a:ext cx="4297680" cy="434848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35915" y="44450"/>
            <a:ext cx="290957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Presentation</a:t>
            </a:r>
            <a:endParaRPr lang="en-US" altLang="zh-CN" sz="4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7" name="Rectangle 1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110855" y="5013960"/>
            <a:ext cx="3919855" cy="1863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rgbClr val="CC00FF"/>
                </a:solidFill>
              </a:rPr>
              <a:t>Can you...?/</a:t>
            </a:r>
            <a:endParaRPr lang="en-US" altLang="zh-CN" sz="3200" dirty="0">
              <a:solidFill>
                <a:srgbClr val="CC00FF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rgbClr val="CC00FF"/>
                </a:solidFill>
              </a:rPr>
              <a:t>Would you like to...?/</a:t>
            </a:r>
            <a:endParaRPr lang="en-US" altLang="zh-CN" sz="3200" dirty="0">
              <a:solidFill>
                <a:srgbClr val="CC00FF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rgbClr val="CC00FF"/>
                </a:solidFill>
                <a:sym typeface="+mn-ea"/>
              </a:rPr>
              <a:t>Would you love to...?</a:t>
            </a:r>
            <a:endParaRPr lang="en-US" altLang="zh-CN" sz="3200" dirty="0">
              <a:solidFill>
                <a:srgbClr val="CC00FF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9552305" y="1341120"/>
            <a:ext cx="942975" cy="1240155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591810" y="334010"/>
            <a:ext cx="2781300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33400" indent="-533400">
              <a:lnSpc>
                <a:spcPct val="120000"/>
              </a:lnSpc>
            </a:pPr>
            <a:r>
              <a:rPr lang="zh-CN" altLang="en-US" sz="2400" dirty="0" smtClean="0">
                <a:cs typeface="Times New Roman" panose="02020603050405020304" pitchFamily="18" charset="0"/>
              </a:rPr>
              <a:t>[ˌɪnvɪˈteɪʃn]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 n. </a:t>
            </a:r>
            <a:r>
              <a:rPr lang="zh-CN" altLang="zh-CN" sz="2400" dirty="0" smtClean="0">
                <a:cs typeface="Times New Roman" panose="02020603050405020304" pitchFamily="18" charset="0"/>
              </a:rPr>
              <a:t>邀请</a:t>
            </a:r>
            <a:endParaRPr lang="zh-CN" altLang="zh-CN" sz="2400" dirty="0" smtClean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" grpId="0"/>
      <p:bldP spid="5" grpId="0"/>
      <p:bldP spid="7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85" y="1055370"/>
            <a:ext cx="11400790" cy="5542915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>
          <a:xfrm>
            <a:off x="7807960" y="1763395"/>
            <a:ext cx="1497330" cy="1419225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椭圆 3"/>
          <p:cNvSpPr/>
          <p:nvPr>
            <p:custDataLst>
              <p:tags r:id="rId3"/>
            </p:custDataLst>
          </p:nvPr>
        </p:nvSpPr>
        <p:spPr>
          <a:xfrm>
            <a:off x="7248525" y="3140710"/>
            <a:ext cx="1497330" cy="1923415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>
            <p:custDataLst>
              <p:tags r:id="rId4"/>
            </p:custDataLst>
          </p:nvPr>
        </p:nvSpPr>
        <p:spPr>
          <a:xfrm>
            <a:off x="8184515" y="4869180"/>
            <a:ext cx="1497330" cy="1424305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5"/>
            </p:custDataLst>
          </p:nvPr>
        </p:nvSpPr>
        <p:spPr>
          <a:xfrm>
            <a:off x="2639695" y="3309620"/>
            <a:ext cx="1497330" cy="1419225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>
            <p:custDataLst>
              <p:tags r:id="rId6"/>
            </p:custDataLst>
          </p:nvPr>
        </p:nvSpPr>
        <p:spPr>
          <a:xfrm>
            <a:off x="3072130" y="2023745"/>
            <a:ext cx="1497330" cy="1240155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Rectangle 1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487170" y="78740"/>
            <a:ext cx="998220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4000" u="sng" dirty="0">
                <a:solidFill>
                  <a:srgbClr val="FF0000"/>
                </a:solidFill>
              </a:rPr>
              <a:t>accept the invitation</a:t>
            </a:r>
            <a:r>
              <a:rPr lang="en-US" altLang="zh-CN" sz="4000" dirty="0">
                <a:solidFill>
                  <a:srgbClr val="FF0000"/>
                </a:solidFill>
              </a:rPr>
              <a:t> or </a:t>
            </a:r>
            <a:r>
              <a:rPr lang="en-US" altLang="zh-CN" sz="4000" u="sng" dirty="0">
                <a:solidFill>
                  <a:srgbClr val="FF0000"/>
                </a:solidFill>
              </a:rPr>
              <a:t>refuse the invitation</a:t>
            </a:r>
            <a:r>
              <a:rPr lang="en-US" altLang="zh-CN" sz="40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 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8"/>
            </p:custDataLst>
          </p:nvPr>
        </p:nvSpPr>
        <p:spPr>
          <a:xfrm>
            <a:off x="99060" y="-27305"/>
            <a:ext cx="2091690" cy="5219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Presentation</a:t>
            </a:r>
            <a:endParaRPr lang="en-US" altLang="zh-CN" sz="28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1" name="AutoShape 6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1182985" y="260350"/>
            <a:ext cx="606425" cy="699770"/>
          </a:xfrm>
          <a:prstGeom prst="smileyFace">
            <a:avLst>
              <a:gd name="adj" fmla="val -4653"/>
            </a:avLst>
          </a:prstGeom>
          <a:solidFill>
            <a:schemeClr val="accent1"/>
          </a:solidFill>
          <a:ln w="571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6852" name="AutoShape 4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791845" y="404495"/>
            <a:ext cx="624840" cy="627380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571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1559560" y="692785"/>
            <a:ext cx="243649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33400" indent="-533400">
              <a:lnSpc>
                <a:spcPct val="120000"/>
              </a:lnSpc>
            </a:pPr>
            <a:r>
              <a:rPr lang="zh-CN" altLang="en-US" sz="2400" dirty="0" smtClean="0">
                <a:cs typeface="Times New Roman" panose="02020603050405020304" pitchFamily="18" charset="0"/>
              </a:rPr>
              <a:t>[əkˈsept]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 v. 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接受</a:t>
            </a:r>
            <a:endParaRPr lang="zh-CN" altLang="en-US" sz="2400" dirty="0" smtClean="0"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672580" y="693420"/>
            <a:ext cx="243776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33400" indent="-533400">
              <a:lnSpc>
                <a:spcPct val="120000"/>
              </a:lnSpc>
            </a:pPr>
            <a:r>
              <a:rPr lang="zh-CN" altLang="en-US" sz="2400" dirty="0" smtClean="0">
                <a:cs typeface="Times New Roman" panose="02020603050405020304" pitchFamily="18" charset="0"/>
              </a:rPr>
              <a:t>[rɪˈfjuːz]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 v. 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拒绝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 </a:t>
            </a:r>
            <a:endParaRPr lang="en-US" altLang="zh-CN" sz="2400" dirty="0" smtClean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circl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1" name="Text Box 3"/>
          <p:cNvSpPr txBox="1">
            <a:spLocks noChangeArrowheads="1"/>
          </p:cNvSpPr>
          <p:nvPr/>
        </p:nvSpPr>
        <p:spPr bwMode="auto">
          <a:xfrm>
            <a:off x="683895" y="1050925"/>
            <a:ext cx="1081849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sz="3200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Sun Ning:</a:t>
            </a:r>
            <a:r>
              <a:rPr lang="en-US" altLang="zh-CN" sz="3200" dirty="0" smtClean="0">
                <a:ea typeface="华文琥珀" panose="020108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Can </a:t>
            </a:r>
            <a:r>
              <a:rPr lang="en-US" altLang="zh-CN" sz="3200" dirty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you</a:t>
            </a:r>
            <a:r>
              <a:rPr lang="en-US" altLang="zh-CN" sz="3200" dirty="0">
                <a:solidFill>
                  <a:schemeClr val="tx1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 come to my party on Saturday afterday?</a:t>
            </a:r>
            <a:endParaRPr lang="en-US" altLang="zh-CN" sz="3200" dirty="0">
              <a:solidFill>
                <a:schemeClr val="tx1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6852" name="AutoShape 4"/>
          <p:cNvSpPr>
            <a:spLocks noChangeArrowheads="1"/>
          </p:cNvSpPr>
          <p:nvPr/>
        </p:nvSpPr>
        <p:spPr bwMode="auto">
          <a:xfrm>
            <a:off x="2639695" y="5225415"/>
            <a:ext cx="718820" cy="694690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571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200"/>
          </a:p>
        </p:txBody>
      </p:sp>
      <p:sp>
        <p:nvSpPr>
          <p:cNvPr id="206853" name="Text Box 5"/>
          <p:cNvSpPr txBox="1">
            <a:spLocks noChangeArrowheads="1"/>
          </p:cNvSpPr>
          <p:nvPr/>
        </p:nvSpPr>
        <p:spPr bwMode="auto">
          <a:xfrm>
            <a:off x="4511675" y="2997200"/>
            <a:ext cx="6809740" cy="230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4000" dirty="0">
                <a:solidFill>
                  <a:srgbClr val="0000FF"/>
                </a:solidFill>
                <a:sym typeface="+mn-ea"/>
              </a:rPr>
              <a:t>Jenny: </a:t>
            </a:r>
            <a:r>
              <a:rPr lang="en-US" altLang="zh-CN" sz="40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Yes, I’ d love to./</a:t>
            </a:r>
            <a:endParaRPr lang="en-US" altLang="zh-CN" sz="4000" dirty="0" smtClean="0">
              <a:solidFill>
                <a:srgbClr val="FF0000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40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             Sure, </a:t>
            </a:r>
            <a:r>
              <a:rPr lang="en-US" altLang="zh-CN" sz="4000" dirty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I’d </a:t>
            </a:r>
            <a:r>
              <a:rPr lang="en-US" altLang="zh-CN" sz="40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love </a:t>
            </a:r>
            <a:r>
              <a:rPr lang="en-US" altLang="zh-CN" sz="4000" dirty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to./</a:t>
            </a:r>
            <a:endParaRPr lang="en-US" altLang="zh-CN" sz="4000" dirty="0">
              <a:solidFill>
                <a:srgbClr val="FF0000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4000" dirty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             Sure, it sounds great.</a:t>
            </a:r>
            <a:endParaRPr lang="en-US" altLang="zh-CN" sz="4000" dirty="0">
              <a:solidFill>
                <a:srgbClr val="FF0000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 descr="微信图片_202312071134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" y="1881505"/>
            <a:ext cx="2792095" cy="3195320"/>
          </a:xfrm>
          <a:prstGeom prst="rect">
            <a:avLst/>
          </a:prstGeom>
        </p:spPr>
      </p:pic>
      <p:sp>
        <p:nvSpPr>
          <p:cNvPr id="15" name="Rectangle 1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71270" y="5085715"/>
            <a:ext cx="133540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rgbClr val="0000FF"/>
                </a:solidFill>
              </a:rPr>
              <a:t>Jenny</a:t>
            </a:r>
            <a:endParaRPr lang="en-US" altLang="zh-CN" sz="3200" dirty="0">
              <a:solidFill>
                <a:srgbClr val="0000FF"/>
              </a:solidFill>
            </a:endParaRPr>
          </a:p>
        </p:txBody>
      </p:sp>
      <p:sp>
        <p:nvSpPr>
          <p:cNvPr id="3" name="Rectangle 1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276350" y="477520"/>
            <a:ext cx="1010983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chemeClr val="tx1"/>
                </a:solidFill>
              </a:rPr>
              <a:t>How to </a:t>
            </a:r>
            <a:r>
              <a:rPr lang="en-US" altLang="zh-CN" sz="3200" u="sng" dirty="0">
                <a:solidFill>
                  <a:schemeClr val="tx1"/>
                </a:solidFill>
              </a:rPr>
              <a:t>accept the invitation</a:t>
            </a:r>
            <a:r>
              <a:rPr lang="en-US" altLang="zh-CN" sz="3200" dirty="0">
                <a:solidFill>
                  <a:schemeClr val="tx1"/>
                </a:solidFill>
              </a:rPr>
              <a:t> showing your happiness?</a:t>
            </a:r>
            <a:endParaRPr lang="en-US" altLang="zh-CN" sz="3200" dirty="0">
              <a:solidFill>
                <a:schemeClr val="tx1"/>
              </a:solidFill>
            </a:endParaRPr>
          </a:p>
        </p:txBody>
      </p:sp>
      <p:sp>
        <p:nvSpPr>
          <p:cNvPr id="4" name="AutoShape 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0704830" y="548640"/>
            <a:ext cx="552450" cy="575945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571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6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85" y="836930"/>
            <a:ext cx="11400790" cy="5761355"/>
          </a:xfrm>
          <a:prstGeom prst="rect">
            <a:avLst/>
          </a:prstGeom>
        </p:spPr>
      </p:pic>
      <p:sp>
        <p:nvSpPr>
          <p:cNvPr id="4" name="椭圆 3"/>
          <p:cNvSpPr/>
          <p:nvPr>
            <p:custDataLst>
              <p:tags r:id="rId3"/>
            </p:custDataLst>
          </p:nvPr>
        </p:nvSpPr>
        <p:spPr>
          <a:xfrm>
            <a:off x="7248525" y="3140710"/>
            <a:ext cx="1497330" cy="1923415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>
            <p:custDataLst>
              <p:tags r:id="rId4"/>
            </p:custDataLst>
          </p:nvPr>
        </p:nvSpPr>
        <p:spPr>
          <a:xfrm>
            <a:off x="8184515" y="4869180"/>
            <a:ext cx="1497330" cy="1424305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5"/>
            </p:custDataLst>
          </p:nvPr>
        </p:nvSpPr>
        <p:spPr>
          <a:xfrm>
            <a:off x="2639695" y="3309620"/>
            <a:ext cx="1497330" cy="1419225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>
            <p:custDataLst>
              <p:tags r:id="rId6"/>
            </p:custDataLst>
          </p:nvPr>
        </p:nvSpPr>
        <p:spPr>
          <a:xfrm>
            <a:off x="3072130" y="2023745"/>
            <a:ext cx="1497330" cy="1240155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Rectangle 1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423795" y="154940"/>
            <a:ext cx="669734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chemeClr val="tx1"/>
                </a:solidFill>
              </a:rPr>
              <a:t>How to </a:t>
            </a:r>
            <a:r>
              <a:rPr lang="en-US" altLang="zh-CN" sz="3200" u="sng" dirty="0">
                <a:solidFill>
                  <a:schemeClr val="tx1"/>
                </a:solidFill>
              </a:rPr>
              <a:t>refuse the invitation</a:t>
            </a:r>
            <a:r>
              <a:rPr lang="en-US" altLang="zh-CN" sz="3200" dirty="0">
                <a:solidFill>
                  <a:schemeClr val="tx1"/>
                </a:solidFill>
              </a:rPr>
              <a:t> politely?</a:t>
            </a:r>
            <a:r>
              <a:rPr lang="en-US" altLang="zh-CN" sz="3200" dirty="0">
                <a:solidFill>
                  <a:srgbClr val="FF0000"/>
                </a:solidFill>
              </a:rPr>
              <a:t> 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8"/>
            </p:custDataLst>
          </p:nvPr>
        </p:nvSpPr>
        <p:spPr>
          <a:xfrm>
            <a:off x="99060" y="-27305"/>
            <a:ext cx="2091690" cy="5219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Presentation</a:t>
            </a:r>
            <a:endParaRPr lang="en-US" altLang="zh-CN" sz="28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1" name="AutoShape 6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9048115" y="262255"/>
            <a:ext cx="560705" cy="574675"/>
          </a:xfrm>
          <a:prstGeom prst="smileyFace">
            <a:avLst>
              <a:gd name="adj" fmla="val -4653"/>
            </a:avLst>
          </a:prstGeom>
          <a:solidFill>
            <a:schemeClr val="accent1"/>
          </a:solidFill>
          <a:ln w="571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>
    <p:circl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TEMPLATE_CATEGORY" val="custom"/>
  <p:tag name="KSO_WM_TEMPLATE_INDEX" val="20203888"/>
</p:tagLst>
</file>

<file path=ppt/tags/tag65.xml><?xml version="1.0" encoding="utf-8"?>
<p:tagLst xmlns:p="http://schemas.openxmlformats.org/presentationml/2006/main">
  <p:tag name="KSO_WM_TEMPLATE_CATEGORY" val="custom"/>
  <p:tag name="KSO_WM_TEMPLATE_INDEX" val="20203888"/>
</p:tagLst>
</file>

<file path=ppt/tags/tag66.xml><?xml version="1.0" encoding="utf-8"?>
<p:tagLst xmlns:p="http://schemas.openxmlformats.org/presentationml/2006/main">
  <p:tag name="KSO_WM_TEMPLATE_CATEGORY" val="custom"/>
  <p:tag name="KSO_WM_TEMPLATE_INDEX" val="20203888"/>
</p:tagLst>
</file>

<file path=ppt/tags/tag67.xml><?xml version="1.0" encoding="utf-8"?>
<p:tagLst xmlns:p="http://schemas.openxmlformats.org/presentationml/2006/main">
  <p:tag name="commondata" val="eyJoZGlkIjoiNDM4NDRhZjIyZDUyMzExNjg0NmQ2NTc2MzhlMmQ2ZTYifQ==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533400" indent="-533400">
          <a:lnSpc>
            <a:spcPct val="120000"/>
          </a:lnSpc>
          <a:defRPr dirty="0" smtClean="0">
            <a:cs typeface="Times New Roman" panose="02020603050405020304" pitchFamily="18" charset="0"/>
          </a:defRPr>
        </a:defPPr>
      </a:lstStyle>
    </a:tx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12449</Words>
  <Application>WPS 演示</Application>
  <PresentationFormat>宽屏</PresentationFormat>
  <Paragraphs>675</Paragraphs>
  <Slides>58</Slides>
  <Notes>4</Notes>
  <HiddenSlides>0</HiddenSlides>
  <MMClips>8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70" baseType="lpstr">
      <vt:lpstr>Arial</vt:lpstr>
      <vt:lpstr>宋体</vt:lpstr>
      <vt:lpstr>Wingdings</vt:lpstr>
      <vt:lpstr>Times New Roman</vt:lpstr>
      <vt:lpstr>华文琥珀</vt:lpstr>
      <vt:lpstr>微软雅黑</vt:lpstr>
      <vt:lpstr>Arial Unicode MS</vt:lpstr>
      <vt:lpstr>Calibri</vt:lpstr>
      <vt:lpstr>华文楷体</vt:lpstr>
      <vt:lpstr>Monotype Corsiva</vt:lpstr>
      <vt:lpstr>Segoe Print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– Can you come to my party?</vt:lpstr>
      <vt:lpstr>PowerPoint 演示文稿</vt:lpstr>
      <vt:lpstr>– Can you go shopping with me tomorrow?</vt:lpstr>
      <vt:lpstr>PowerPoint 演示文稿</vt:lpstr>
      <vt:lpstr>PowerPoint 演示文稿</vt:lpstr>
      <vt:lpstr>Listen again and fill in the blanks. </vt:lpstr>
      <vt:lpstr>PowerPoint 演示文稿</vt:lpstr>
      <vt:lpstr>PowerPoint 演示文稿</vt:lpstr>
      <vt:lpstr>Sun Ning’s Invitation (邀请)</vt:lpstr>
      <vt:lpstr>PowerPoint 演示文稿</vt:lpstr>
      <vt:lpstr>Anna’s Invitation (邀请)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Administrator</cp:lastModifiedBy>
  <cp:revision>611</cp:revision>
  <dcterms:created xsi:type="dcterms:W3CDTF">2013-03-17T02:35:00Z</dcterms:created>
  <dcterms:modified xsi:type="dcterms:W3CDTF">2024-12-12T02:18:46Z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7E70CB67D1054C1EA36AC9F13BFFB574_12</vt:lpwstr>
  </property>
  <property fmtid="{D5CDD505-2E9C-101B-9397-08002B2CF9AE}" pid="3" name="KSOProductBuildVer">
    <vt:lpwstr>2052-12.1.0.19302</vt:lpwstr>
  </property>
</Properties>
</file>